
<file path=[Content_Types].xml><?xml version="1.0" encoding="utf-8"?>
<Types xmlns="http://schemas.openxmlformats.org/package/2006/content-types"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r:id="rId1"/>
  </p:sldMasterIdLst>
  <p:notesMasterIdLst>
    <p:notesMasterId r:id="rId17"/>
  </p:notesMasterIdLst>
  <p:handoutMasterIdLst>
    <p:handoutMasterId r:id="rId18"/>
  </p:handoutMasterIdLst>
  <p:sldIdLst>
    <p:sldId id="560" r:id="rId2"/>
    <p:sldId id="545" r:id="rId3"/>
    <p:sldId id="256" r:id="rId4"/>
    <p:sldId id="536" r:id="rId5"/>
    <p:sldId id="540" r:id="rId6"/>
    <p:sldId id="537" r:id="rId7"/>
    <p:sldId id="555" r:id="rId8"/>
    <p:sldId id="538" r:id="rId9"/>
    <p:sldId id="539" r:id="rId10"/>
    <p:sldId id="553" r:id="rId11"/>
    <p:sldId id="554" r:id="rId12"/>
    <p:sldId id="542" r:id="rId13"/>
    <p:sldId id="556" r:id="rId14"/>
    <p:sldId id="557" r:id="rId15"/>
    <p:sldId id="55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34578" autoAdjust="0"/>
    <p:restoredTop sz="85943" autoAdjust="0"/>
  </p:normalViewPr>
  <p:slideViewPr>
    <p:cSldViewPr>
      <p:cViewPr>
        <p:scale>
          <a:sx n="50" d="100"/>
          <a:sy n="50" d="100"/>
        </p:scale>
        <p:origin x="-1312" y="-8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75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r>
              <a:rPr lang="it-IT"/>
              <a:t>I POEMI OMERICI</a:t>
            </a:r>
          </a:p>
        </p:txBody>
      </p:sp>
      <p:sp>
        <p:nvSpPr>
          <p:cNvPr id="375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B99AFCEC-421F-48FC-A0FE-62953818A65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2" name="Rectangle 2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11" name="Rectangle 21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6614" name="Rectangle 2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della diapositiva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66615" name="Rectangle 2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6616" name="Rectangle 2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66617" name="Rectangle 2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B6185512-5D2B-4FC2-BA6D-C5578794D7F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843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156A8-1457-4AFF-9781-C88B04330B90}" type="slidenum">
              <a:rPr lang="it-IT" smtClean="0"/>
              <a:pPr/>
              <a:t>1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EEF056-7C5A-492D-B299-03D263749036}" type="slidenum">
              <a:rPr lang="it-IT" altLang="it-IT" smtClean="0"/>
              <a:pPr/>
              <a:t>3</a:t>
            </a:fld>
            <a:endParaRPr lang="it-IT" altLang="it-IT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80F9D1-C701-4381-B043-38ADD37B8A5A}" type="slidenum">
              <a:rPr lang="it-IT" altLang="it-IT" smtClean="0"/>
              <a:pPr/>
              <a:t>4</a:t>
            </a:fld>
            <a:endParaRPr lang="it-IT" altLang="it-IT" smtClean="0"/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2961F9-5533-4CB8-AEC8-12BAA668FF1D}" type="slidenum">
              <a:rPr lang="it-IT" altLang="it-IT" smtClean="0"/>
              <a:pPr/>
              <a:t>5</a:t>
            </a:fld>
            <a:endParaRPr lang="it-IT" altLang="it-IT" smtClean="0"/>
          </a:p>
        </p:txBody>
      </p:sp>
      <p:sp>
        <p:nvSpPr>
          <p:cNvPr id="2150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E6534A-5CCB-416E-9CDE-1A10B42A83B5}" type="slidenum">
              <a:rPr lang="it-IT" altLang="it-IT" smtClean="0"/>
              <a:pPr/>
              <a:t>6</a:t>
            </a:fld>
            <a:endParaRPr lang="it-IT" altLang="it-IT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89935-D016-4022-B377-670F2CFAAD54}" type="slidenum">
              <a:rPr lang="it-IT" altLang="it-IT" smtClean="0"/>
              <a:pPr/>
              <a:t>8</a:t>
            </a:fld>
            <a:endParaRPr lang="it-IT" altLang="it-IT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F530A-8F3F-4CD8-8E29-E71AC529FD44}" type="slidenum">
              <a:rPr lang="it-IT" altLang="it-IT" smtClean="0"/>
              <a:pPr/>
              <a:t>9</a:t>
            </a:fld>
            <a:endParaRPr lang="it-IT" altLang="it-IT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5B4B-91E5-4B25-B455-47FBBBEFCC64}" type="slidenum">
              <a:rPr lang="it-IT" altLang="it-IT" smtClean="0"/>
              <a:pPr/>
              <a:t>12</a:t>
            </a:fld>
            <a:endParaRPr lang="it-IT" altLang="it-IT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/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6F243B-48C7-4DF9-BBDE-385BC4288C7A}" type="slidenum">
              <a:rPr lang="it-IT" altLang="it-IT" smtClean="0"/>
              <a:pPr/>
              <a:t>14</a:t>
            </a:fld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31E26-70EA-4BD6-9534-538DEB8A8E48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F6DCF-7FC4-4840-B990-B853C524FDCA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AF15E-57A6-43D9-A876-4DA11C0A0C7A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488B5-47F8-4770-A0F2-1E92AC41FCB4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8FF90-263F-4BF3-BD26-4A82F459F533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40EA4-69C7-4988-BE22-A0A532F6F9AB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9B76E-D465-4BF0-9BC5-D50C373A9827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AA36F-69CD-4C6D-86FD-204B0D907A4F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F5105-E00F-4D72-B590-BE3BCF53B61C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F4E4E-40B2-4D29-95F4-249FF16AA4D2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9BBEB-63E7-444C-AE31-790C865AFA00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251FB-EF9B-4FBF-B82F-102368309D45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89D47-A50A-4A56-998E-EAFBB09F9738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41933-505C-4A88-A1B1-40F50FC8B0B1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C6191-0D24-496E-9118-580168FC1CD6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D4805-5275-4406-A158-8D9CE6F0BD13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A025D-1520-4BD5-8653-197AEF6AA5D3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4074B-B84D-41FE-A43A-DDB8EDC8E008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DD5B6-B1AA-4E30-B70D-CB7DA8A275C9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DAA0A-697D-4B9E-BD4C-B7D6B0740DE4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8308D-C86E-4B42-912D-2DC5555C4917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48B99-4EA8-470B-B49A-B582E6D49C21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0BEF92-DF28-4909-94A6-1DEFA71232E9}" type="slidenum">
              <a:rPr lang="it-IT" altLang="en-US"/>
              <a:pPr>
                <a:defRPr/>
              </a:pPr>
              <a:t>‹n.›</a:t>
            </a:fld>
            <a:endParaRPr lang="it-IT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it-IT" altLang="en-US"/>
              <a:t>prof. Davide Grassi - Lezione  Iliade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1A74964-03D2-4DE5-8EAE-923BD354818E}" type="datetime1">
              <a:rPr lang="it-IT"/>
              <a:pPr>
                <a:defRPr/>
              </a:pPr>
              <a:t>9-10-2015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audio" Target="file:///C:\Documents%20and%20Settings\Grassi\Desktop\File%20vocali\WS_10004.WMA" TargetMode="Externa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1" Type="http://schemas.openxmlformats.org/officeDocument/2006/relationships/audio" Target="file:///C:\Documents%20and%20Settings\Grassi\Desktop\File%20vocali\WS_10005.WMA" TargetMode="Externa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piè di pagina 2"/>
          <p:cNvSpPr>
            <a:spLocks noGrp="1"/>
          </p:cNvSpPr>
          <p:nvPr>
            <p:ph type="ftr" sz="quarter" idx="11"/>
          </p:nvPr>
        </p:nvSpPr>
        <p:spPr bwMode="auto">
          <a:xfrm rot="16200000">
            <a:off x="5602288" y="3101975"/>
            <a:ext cx="63373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it-IT" altLang="en-US" sz="4800" smtClean="0">
                <a:solidFill>
                  <a:schemeClr val="tx1"/>
                </a:solidFill>
              </a:rPr>
              <a:t>Iliade</a:t>
            </a:r>
            <a:r>
              <a:rPr lang="it-IT" altLang="en-US" sz="2800" smtClean="0"/>
              <a:t>  STORIA E LEGGENDA</a:t>
            </a:r>
          </a:p>
        </p:txBody>
      </p:sp>
      <p:sp>
        <p:nvSpPr>
          <p:cNvPr id="2051" name="CasellaDiTesto 4"/>
          <p:cNvSpPr txBox="1">
            <a:spLocks noChangeArrowheads="1"/>
          </p:cNvSpPr>
          <p:nvPr/>
        </p:nvSpPr>
        <p:spPr bwMode="auto">
          <a:xfrm>
            <a:off x="2843213" y="765175"/>
            <a:ext cx="22336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ILIADE</a:t>
            </a:r>
          </a:p>
        </p:txBody>
      </p:sp>
      <p:cxnSp>
        <p:nvCxnSpPr>
          <p:cNvPr id="7" name="Connettore 2 6"/>
          <p:cNvCxnSpPr>
            <a:stCxn id="2051" idx="1"/>
          </p:cNvCxnSpPr>
          <p:nvPr/>
        </p:nvCxnSpPr>
        <p:spPr>
          <a:xfrm flipH="1" flipV="1">
            <a:off x="1692275" y="995363"/>
            <a:ext cx="11509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CasellaDiTesto 7"/>
          <p:cNvSpPr txBox="1">
            <a:spLocks noChangeArrowheads="1"/>
          </p:cNvSpPr>
          <p:nvPr/>
        </p:nvSpPr>
        <p:spPr bwMode="auto">
          <a:xfrm>
            <a:off x="539750" y="857250"/>
            <a:ext cx="115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800"/>
              <a:t>STORIA</a:t>
            </a:r>
          </a:p>
        </p:txBody>
      </p:sp>
      <p:sp>
        <p:nvSpPr>
          <p:cNvPr id="2054" name="CasellaDiTesto 8"/>
          <p:cNvSpPr txBox="1">
            <a:spLocks noChangeArrowheads="1"/>
          </p:cNvSpPr>
          <p:nvPr/>
        </p:nvSpPr>
        <p:spPr bwMode="auto">
          <a:xfrm>
            <a:off x="5219700" y="869950"/>
            <a:ext cx="1439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800"/>
              <a:t>LEGGENDA</a:t>
            </a:r>
          </a:p>
        </p:txBody>
      </p:sp>
      <p:cxnSp>
        <p:nvCxnSpPr>
          <p:cNvPr id="12" name="Connettore 2 11"/>
          <p:cNvCxnSpPr>
            <a:endCxn id="2054" idx="1"/>
          </p:cNvCxnSpPr>
          <p:nvPr/>
        </p:nvCxnSpPr>
        <p:spPr>
          <a:xfrm>
            <a:off x="4211638" y="1041400"/>
            <a:ext cx="1008062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971550" y="1227138"/>
            <a:ext cx="0" cy="6175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CasellaDiTesto 14"/>
          <p:cNvSpPr txBox="1">
            <a:spLocks noChangeArrowheads="1"/>
          </p:cNvSpPr>
          <p:nvPr/>
        </p:nvSpPr>
        <p:spPr bwMode="auto">
          <a:xfrm>
            <a:off x="250825" y="1989138"/>
            <a:ext cx="20177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400"/>
              <a:t>Ragioni economiche: Troia era in una posizione strategica  e gli Achei  volevano conquistarla, stanchi di pagare pedaggi per accedere al Mar Nero</a:t>
            </a:r>
          </a:p>
        </p:txBody>
      </p:sp>
      <p:cxnSp>
        <p:nvCxnSpPr>
          <p:cNvPr id="20" name="Connettore 2 19"/>
          <p:cNvCxnSpPr>
            <a:stCxn id="2054" idx="2"/>
          </p:cNvCxnSpPr>
          <p:nvPr/>
        </p:nvCxnSpPr>
        <p:spPr>
          <a:xfrm>
            <a:off x="5940425" y="1238250"/>
            <a:ext cx="0" cy="4619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CasellaDiTesto 20"/>
          <p:cNvSpPr txBox="1">
            <a:spLocks noChangeArrowheads="1"/>
          </p:cNvSpPr>
          <p:nvPr/>
        </p:nvSpPr>
        <p:spPr bwMode="auto">
          <a:xfrm>
            <a:off x="5076825" y="1735138"/>
            <a:ext cx="2016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/>
              <a:t>Si celebrano le nozze di Peleo e Teti, genitori di Achille</a:t>
            </a:r>
          </a:p>
        </p:txBody>
      </p:sp>
      <p:cxnSp>
        <p:nvCxnSpPr>
          <p:cNvPr id="22" name="Connettore 2 21"/>
          <p:cNvCxnSpPr/>
          <p:nvPr/>
        </p:nvCxnSpPr>
        <p:spPr>
          <a:xfrm>
            <a:off x="5940425" y="2252663"/>
            <a:ext cx="0" cy="461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CasellaDiTesto 22"/>
          <p:cNvSpPr txBox="1">
            <a:spLocks noChangeArrowheads="1"/>
          </p:cNvSpPr>
          <p:nvPr/>
        </p:nvSpPr>
        <p:spPr bwMode="auto">
          <a:xfrm>
            <a:off x="4859338" y="2682875"/>
            <a:ext cx="2592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600"/>
              <a:t>Non è invitata Eris, la dea della discordia</a:t>
            </a:r>
          </a:p>
        </p:txBody>
      </p:sp>
      <p:cxnSp>
        <p:nvCxnSpPr>
          <p:cNvPr id="24" name="Connettore 2 23"/>
          <p:cNvCxnSpPr/>
          <p:nvPr/>
        </p:nvCxnSpPr>
        <p:spPr>
          <a:xfrm>
            <a:off x="5940425" y="3357563"/>
            <a:ext cx="0" cy="463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CasellaDiTesto 25"/>
          <p:cNvSpPr txBox="1">
            <a:spLocks noChangeArrowheads="1"/>
          </p:cNvSpPr>
          <p:nvPr/>
        </p:nvSpPr>
        <p:spPr bwMode="auto">
          <a:xfrm>
            <a:off x="4356100" y="3821113"/>
            <a:ext cx="32400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dirty="0" err="1">
                <a:solidFill>
                  <a:srgbClr val="FF0000"/>
                </a:solidFill>
              </a:rPr>
              <a:t>…</a:t>
            </a:r>
            <a:r>
              <a:rPr lang="it-IT" altLang="it-IT" dirty="0">
                <a:solidFill>
                  <a:srgbClr val="FF0000"/>
                </a:solidFill>
              </a:rPr>
              <a:t>..continua tu con un paio di </a:t>
            </a:r>
            <a:r>
              <a:rPr lang="it-IT" altLang="it-IT" dirty="0" err="1">
                <a:solidFill>
                  <a:srgbClr val="FF0000"/>
                </a:solidFill>
              </a:rPr>
              <a:t>slide……usa</a:t>
            </a:r>
            <a:r>
              <a:rPr lang="it-IT" altLang="it-IT" dirty="0">
                <a:solidFill>
                  <a:srgbClr val="FF0000"/>
                </a:solidFill>
              </a:rPr>
              <a:t> le immagini e segui le caratteristiche dello </a:t>
            </a:r>
            <a:r>
              <a:rPr lang="it-IT" altLang="it-IT" dirty="0" err="1">
                <a:solidFill>
                  <a:srgbClr val="FF0000"/>
                </a:solidFill>
              </a:rPr>
              <a:t>schema…….puoi</a:t>
            </a:r>
            <a:r>
              <a:rPr lang="it-IT" altLang="it-IT" dirty="0">
                <a:solidFill>
                  <a:srgbClr val="FF0000"/>
                </a:solidFill>
              </a:rPr>
              <a:t> usare anche la slide successiva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543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mtClean="0"/>
              <a:t>L’ANTEFATTO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196975"/>
            <a:ext cx="7543800" cy="99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4000" dirty="0" smtClean="0">
                <a:solidFill>
                  <a:schemeClr val="accent5">
                    <a:lumMod val="50000"/>
                  </a:schemeClr>
                </a:solidFill>
              </a:rPr>
              <a:t>Il giudizio di Paride</a:t>
            </a:r>
          </a:p>
        </p:txBody>
      </p:sp>
      <p:pic>
        <p:nvPicPr>
          <p:cNvPr id="405509" name="WS_10004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962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6" descr="C:\Documents and Settings\Grassi\Desktop\Immagini guerra di Troia\Image7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2819400"/>
            <a:ext cx="3932238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CasellaDiTesto 5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55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550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600200" y="620713"/>
            <a:ext cx="4772025" cy="10556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z="4400" dirty="0" smtClean="0"/>
              <a:t>I POEMI OMERICI</a:t>
            </a:r>
          </a:p>
        </p:txBody>
      </p:sp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755650" y="3090863"/>
            <a:ext cx="6172200" cy="17526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8800" dirty="0" smtClean="0">
                <a:solidFill>
                  <a:schemeClr val="accent5">
                    <a:lumMod val="50000"/>
                  </a:schemeClr>
                </a:solidFill>
              </a:rPr>
              <a:t>ILIADE</a:t>
            </a:r>
            <a:endParaRPr lang="it-IT" sz="8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100" name="Picture 23" descr="C:\Documents and Settings\Grassi\Desktop\Immagini guerra di Troia\omer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2057400"/>
            <a:ext cx="394335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CasellaDiTesto 3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15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543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mtClean="0"/>
              <a:t>EPICA</a:t>
            </a:r>
          </a:p>
        </p:txBody>
      </p:sp>
      <p:sp>
        <p:nvSpPr>
          <p:cNvPr id="4102" name="Rectangle 16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7543800" cy="42672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</a:rPr>
              <a:t>Oralità dell’epica greca</a:t>
            </a:r>
          </a:p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“epica” = dal greco </a:t>
            </a:r>
            <a:r>
              <a:rPr lang="it-IT" altLang="it-IT" b="1" i="1" dirty="0" err="1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épos</a:t>
            </a:r>
            <a:r>
              <a:rPr lang="it-IT" altLang="it-IT" b="1" i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che significa “parola” ma anche “discorso in versi”.</a:t>
            </a:r>
            <a:r>
              <a:rPr lang="it-IT" altLang="it-IT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b="1" i="1" dirty="0" err="1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rapsòdi</a:t>
            </a: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, AEDI = cantastorie che eseguivano pubblicamente, nelle feste, composizioni proprie o altrui e le tramandavano oralmente.</a:t>
            </a:r>
            <a:r>
              <a:rPr lang="it-IT" altLang="it-IT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124" name="CasellaDiTesto 3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mtClean="0">
                <a:cs typeface="Times New Roman" pitchFamily="18" charset="0"/>
              </a:rPr>
              <a:t>Tradizione orale e registrazione scritta dell’epica omerica </a:t>
            </a:r>
          </a:p>
        </p:txBody>
      </p:sp>
      <p:sp>
        <p:nvSpPr>
          <p:cNvPr id="5126" name="Rectangle 12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2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La produzione dei </a:t>
            </a:r>
            <a:r>
              <a:rPr lang="it-IT" altLang="it-IT" sz="2600" b="1" i="1" dirty="0" err="1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rapsòdi</a:t>
            </a:r>
            <a:r>
              <a:rPr lang="it-IT" altLang="it-IT" sz="2600" b="1" i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O AEDI</a:t>
            </a:r>
            <a:r>
              <a:rPr lang="it-IT" altLang="it-IT" sz="2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, tramandata oralmente, è confluita nei due poemi omerici, </a:t>
            </a:r>
            <a:r>
              <a:rPr lang="it-IT" altLang="it-IT" sz="2600" b="1" i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Iliade </a:t>
            </a:r>
            <a:r>
              <a:rPr lang="it-IT" altLang="it-IT" sz="2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e </a:t>
            </a:r>
            <a:r>
              <a:rPr lang="it-IT" altLang="it-IT" sz="2600" b="1" i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Odissea</a:t>
            </a:r>
            <a:r>
              <a:rPr lang="it-IT" altLang="it-IT" sz="2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. </a:t>
            </a:r>
            <a:endParaRPr lang="it-IT" altLang="it-IT" sz="2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2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Omero, la cui figura storica non è nota, raccolse e rielaborò i materiali precedenti, organizzandoli in due opere</a:t>
            </a:r>
            <a:endParaRPr lang="it-IT" altLang="it-IT" sz="2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2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i  due poemi sono stati messi per iscritto probabilmente già nell’VIII secolo a.C., o forse nel sec. VI a.C.</a:t>
            </a:r>
          </a:p>
        </p:txBody>
      </p:sp>
      <p:sp>
        <p:nvSpPr>
          <p:cNvPr id="6148" name="CasellaDiTesto 3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543800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mtClean="0"/>
              <a:t>ILIADE</a:t>
            </a:r>
          </a:p>
        </p:txBody>
      </p:sp>
      <p:sp>
        <p:nvSpPr>
          <p:cNvPr id="6150" name="Rectangle 8"/>
          <p:cNvSpPr>
            <a:spLocks noGrp="1" noChangeArrowheads="1"/>
          </p:cNvSpPr>
          <p:nvPr>
            <p:ph idx="1"/>
          </p:nvPr>
        </p:nvSpPr>
        <p:spPr>
          <a:xfrm>
            <a:off x="1143000" y="990600"/>
            <a:ext cx="73152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</a:rPr>
              <a:t>Poema di </a:t>
            </a:r>
            <a:r>
              <a:rPr lang="it-IT" altLang="it-IT" sz="3600" b="1" dirty="0" smtClean="0">
                <a:solidFill>
                  <a:schemeClr val="accent5">
                    <a:lumMod val="50000"/>
                  </a:schemeClr>
                </a:solidFill>
              </a:rPr>
              <a:t>Ilio</a:t>
            </a: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it-IT" altLang="it-IT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altLang="it-IT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la rocca della città di Troia in Asia Minore</a:t>
            </a:r>
            <a:r>
              <a:rPr lang="it-IT" altLang="it-IT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172" name="Picture 11" descr="C:\Documents and Settings\Grassi\Desktop\Immagini guerra di Troia\cartin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773238"/>
            <a:ext cx="48006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CasellaDiTesto 4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it-IT" dirty="0" smtClean="0"/>
              <a:t>I personaggi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620000" cy="5417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370818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Greci o Achei</a:t>
                      </a:r>
                      <a:endParaRPr lang="it-IT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1800" dirty="0" err="1" smtClean="0"/>
                        <a:t>Danai</a:t>
                      </a:r>
                      <a:r>
                        <a:rPr lang="it-IT" sz="1800" baseline="0" dirty="0" smtClean="0"/>
                        <a:t> o Troiani</a:t>
                      </a:r>
                      <a:endParaRPr lang="it-IT" sz="1800" dirty="0"/>
                    </a:p>
                  </a:txBody>
                  <a:tcPr marT="45717" marB="45717"/>
                </a:tc>
              </a:tr>
              <a:tr h="457173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ACHILLE</a:t>
                      </a:r>
                      <a:endParaRPr lang="it-IT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PRIAMO</a:t>
                      </a:r>
                      <a:r>
                        <a:rPr lang="it-IT" sz="2400" baseline="0" dirty="0" smtClean="0"/>
                        <a:t> re</a:t>
                      </a:r>
                      <a:endParaRPr lang="it-IT" sz="2400" dirty="0"/>
                    </a:p>
                  </a:txBody>
                  <a:tcPr marT="45717" marB="45717"/>
                </a:tc>
              </a:tr>
              <a:tr h="457173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AGAMENNONE</a:t>
                      </a:r>
                      <a:endParaRPr lang="it-IT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ETTORE (FIGLIO DI</a:t>
                      </a:r>
                      <a:r>
                        <a:rPr lang="it-IT" sz="2400" baseline="0" dirty="0" smtClean="0"/>
                        <a:t> PRIAMO)</a:t>
                      </a:r>
                      <a:endParaRPr lang="it-IT" sz="2400" dirty="0"/>
                    </a:p>
                  </a:txBody>
                  <a:tcPr marT="45717" marB="45717"/>
                </a:tc>
              </a:tr>
              <a:tr h="822911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MENELAO ( MARITO DI ELENA)</a:t>
                      </a:r>
                      <a:endParaRPr lang="it-IT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ECUBA</a:t>
                      </a:r>
                      <a:r>
                        <a:rPr lang="it-IT" sz="2400" baseline="0" dirty="0" smtClean="0"/>
                        <a:t>  (MOGLIE DI PRIAMO)</a:t>
                      </a:r>
                      <a:endParaRPr lang="it-IT" sz="2400" dirty="0"/>
                    </a:p>
                  </a:txBody>
                  <a:tcPr marT="45717" marB="45717"/>
                </a:tc>
              </a:tr>
              <a:tr h="822911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ELENA</a:t>
                      </a:r>
                      <a:endParaRPr lang="it-IT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ANDROMACA ( MOGLIE DI ETTORE)</a:t>
                      </a:r>
                      <a:endParaRPr lang="it-IT" sz="2400" dirty="0"/>
                    </a:p>
                  </a:txBody>
                  <a:tcPr marT="45717" marB="45717"/>
                </a:tc>
              </a:tr>
              <a:tr h="457173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ULISSE</a:t>
                      </a:r>
                      <a:endParaRPr lang="it-IT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PARIDE ( FIGLIO DI</a:t>
                      </a:r>
                      <a:r>
                        <a:rPr lang="it-IT" sz="2400" baseline="0" dirty="0" smtClean="0"/>
                        <a:t> PRIAMO)</a:t>
                      </a:r>
                      <a:endParaRPr lang="it-IT" sz="2400" dirty="0"/>
                    </a:p>
                  </a:txBody>
                  <a:tcPr marT="45717" marB="45717"/>
                </a:tc>
              </a:tr>
              <a:tr h="1554387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PATROCLO</a:t>
                      </a:r>
                      <a:endParaRPr lang="it-IT" sz="24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ENEA</a:t>
                      </a:r>
                      <a:r>
                        <a:rPr lang="it-IT" sz="2400" baseline="0" dirty="0" smtClean="0"/>
                        <a:t> ( porterà in salto i pochi superstiti troiani ……ENEIDE ( POEMA EIPICO ROMANO)</a:t>
                      </a:r>
                      <a:endParaRPr lang="it-IT" sz="2400" dirty="0"/>
                    </a:p>
                  </a:txBody>
                  <a:tcPr marT="45717" marB="45717"/>
                </a:tc>
              </a:tr>
              <a:tr h="370818">
                <a:tc>
                  <a:txBody>
                    <a:bodyPr/>
                    <a:lstStyle/>
                    <a:p>
                      <a:endParaRPr lang="it-IT" sz="180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endParaRPr lang="it-IT" sz="1800"/>
                    </a:p>
                  </a:txBody>
                  <a:tcPr marT="45717" marB="45717"/>
                </a:tc>
              </a:tr>
            </a:tbl>
          </a:graphicData>
        </a:graphic>
      </p:graphicFrame>
      <p:sp>
        <p:nvSpPr>
          <p:cNvPr id="8224" name="CasellaDiTesto 7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dirty="0" smtClean="0">
                <a:solidFill>
                  <a:schemeClr val="accent5">
                    <a:lumMod val="50000"/>
                  </a:schemeClr>
                </a:solidFill>
              </a:rPr>
              <a:t>Gli dei                    </a:t>
            </a:r>
            <a:r>
              <a:rPr lang="it-IT" altLang="it-IT" sz="2400" dirty="0" smtClean="0">
                <a:solidFill>
                  <a:schemeClr val="accent5">
                    <a:lumMod val="50000"/>
                  </a:schemeClr>
                </a:solidFill>
              </a:rPr>
              <a:t>ZEUS</a:t>
            </a:r>
          </a:p>
        </p:txBody>
      </p:sp>
      <p:pic>
        <p:nvPicPr>
          <p:cNvPr id="9219" name="Picture 15" descr="C:\Documents and Settings\Grassi\Desktop\Immagini guerra di Troia\atena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941638"/>
            <a:ext cx="2514600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6" descr="C:\Documents and Settings\Grassi\Desktop\Immagini guerra di Troia\poseidone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3124200"/>
            <a:ext cx="19399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7" descr="C:\Documents and Settings\Grassi\Desktop\Immagini guerra di Troia\zeus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08225" y="381000"/>
            <a:ext cx="197643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18"/>
          <p:cNvSpPr txBox="1">
            <a:spLocks noChangeArrowheads="1"/>
          </p:cNvSpPr>
          <p:nvPr/>
        </p:nvSpPr>
        <p:spPr bwMode="auto">
          <a:xfrm>
            <a:off x="990600" y="5146675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sp>
        <p:nvSpPr>
          <p:cNvPr id="8202" name="Text Box 20"/>
          <p:cNvSpPr txBox="1">
            <a:spLocks noChangeArrowheads="1"/>
          </p:cNvSpPr>
          <p:nvPr/>
        </p:nvSpPr>
        <p:spPr bwMode="auto">
          <a:xfrm>
            <a:off x="685800" y="51816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60000"/>
              </a:spcBef>
              <a:buClr>
                <a:schemeClr val="tx1"/>
              </a:buClr>
              <a:buChar char="•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tx1"/>
              </a:buClr>
              <a:buChar char="–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35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75000"/>
              </a:lnSpc>
              <a:spcBef>
                <a:spcPct val="30000"/>
              </a:spcBef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it-IT" altLang="it-IT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ATENA                         POSEIDONE           </a:t>
            </a:r>
          </a:p>
        </p:txBody>
      </p:sp>
      <p:sp>
        <p:nvSpPr>
          <p:cNvPr id="9224" name="CasellaDiTesto 3"/>
          <p:cNvSpPr txBox="1">
            <a:spLocks noChangeArrowheads="1"/>
          </p:cNvSpPr>
          <p:nvPr/>
        </p:nvSpPr>
        <p:spPr bwMode="auto">
          <a:xfrm>
            <a:off x="1258888" y="2471738"/>
            <a:ext cx="3900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A FAVORE DEGLI ACHEI</a:t>
            </a:r>
          </a:p>
        </p:txBody>
      </p:sp>
      <p:sp>
        <p:nvSpPr>
          <p:cNvPr id="9225" name="CasellaDiTesto 5"/>
          <p:cNvSpPr txBox="1">
            <a:spLocks noChangeArrowheads="1"/>
          </p:cNvSpPr>
          <p:nvPr/>
        </p:nvSpPr>
        <p:spPr bwMode="auto">
          <a:xfrm>
            <a:off x="6105525" y="1198563"/>
            <a:ext cx="2087563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A FAVORE DEI TROIANI</a:t>
            </a:r>
          </a:p>
        </p:txBody>
      </p:sp>
      <p:sp>
        <p:nvSpPr>
          <p:cNvPr id="9226" name="CasellaDiTesto 6"/>
          <p:cNvSpPr txBox="1">
            <a:spLocks noChangeArrowheads="1"/>
          </p:cNvSpPr>
          <p:nvPr/>
        </p:nvSpPr>
        <p:spPr bwMode="auto">
          <a:xfrm>
            <a:off x="6100763" y="2017713"/>
            <a:ext cx="19780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>
                <a:solidFill>
                  <a:srgbClr val="FF0000"/>
                </a:solidFill>
              </a:rPr>
              <a:t>AFRODITE</a:t>
            </a:r>
          </a:p>
        </p:txBody>
      </p:sp>
      <p:pic>
        <p:nvPicPr>
          <p:cNvPr id="9227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00763" y="2471738"/>
            <a:ext cx="1924050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8" name="CasellaDiTesto 13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543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z="3200" smtClean="0"/>
              <a:t>GLI AVVENIMENTI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7620000" cy="1676400"/>
          </a:xfrm>
        </p:spPr>
        <p:txBody>
          <a:bodyPr/>
          <a:lstStyle/>
          <a:p>
            <a:pPr eaLnBrk="1" hangingPunct="1"/>
            <a:r>
              <a:rPr lang="it-IT" altLang="it-IT" smtClean="0"/>
              <a:t>Achille si ritira dalla guerra perché è adirato contro Agamennone, il condottiero dell’esercito</a:t>
            </a:r>
          </a:p>
          <a:p>
            <a:pPr lvl="1" eaLnBrk="1" hangingPunct="1"/>
            <a:endParaRPr lang="it-IT" altLang="it-IT" smtClean="0"/>
          </a:p>
        </p:txBody>
      </p:sp>
      <p:pic>
        <p:nvPicPr>
          <p:cNvPr id="345097" name="WS_10005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191000" y="4038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0" descr="C:\Documents and Settings\Grassi\Desktop\Immagini guerra di Troia\personaggi1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0" y="3124200"/>
            <a:ext cx="4000500" cy="301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CasellaDiTesto 5"/>
          <p:cNvSpPr txBox="1">
            <a:spLocks noChangeArrowheads="1"/>
          </p:cNvSpPr>
          <p:nvPr/>
        </p:nvSpPr>
        <p:spPr bwMode="auto">
          <a:xfrm>
            <a:off x="8604250" y="5661025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50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509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it-IT" dirty="0" err="1" smtClean="0"/>
              <a:t>Perchè</a:t>
            </a:r>
            <a:r>
              <a:rPr lang="it-IT" dirty="0" smtClean="0"/>
              <a:t> Achille è adirato?</a:t>
            </a:r>
            <a:endParaRPr lang="it-IT" dirty="0"/>
          </a:p>
        </p:txBody>
      </p:sp>
      <p:sp>
        <p:nvSpPr>
          <p:cNvPr id="11267" name="Segnaposto contenuto 2"/>
          <p:cNvSpPr>
            <a:spLocks noGrp="1"/>
          </p:cNvSpPr>
          <p:nvPr>
            <p:ph idx="1"/>
          </p:nvPr>
        </p:nvSpPr>
        <p:spPr>
          <a:xfrm>
            <a:off x="1042988" y="1341438"/>
            <a:ext cx="6059487" cy="370046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it-IT" altLang="it-IT" sz="2000" smtClean="0"/>
              <a:t>La discordia tra Achille e Agamennone esplode per una questione di bottino di guerra.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altLang="it-IT" sz="2000" smtClean="0"/>
              <a:t>Agamennone ha fatto schiava Criseide, figlia di un sacerdote di </a:t>
            </a:r>
            <a:r>
              <a:rPr lang="it-IT" altLang="it-IT" sz="2000" smtClean="0">
                <a:solidFill>
                  <a:srgbClr val="FF0000"/>
                </a:solidFill>
              </a:rPr>
              <a:t>Apollo</a:t>
            </a:r>
            <a:r>
              <a:rPr lang="it-IT" altLang="it-IT" sz="2000" smtClean="0"/>
              <a:t>, Crise, che invoca la vendetta del dio, che semina infatti la peste nel campo greco. 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altLang="it-IT" sz="2000" smtClean="0"/>
              <a:t>L’indovino Calcante sollecita i due eroi a liberare Criseide, ma per risarcimento Agamennone ora pretende la schiava di Achille, Briseide.</a:t>
            </a:r>
          </a:p>
          <a:p>
            <a:pPr eaLnBrk="1" hangingPunct="1"/>
            <a:endParaRPr lang="it-IT" altLang="it-IT" smtClean="0"/>
          </a:p>
        </p:txBody>
      </p:sp>
      <p:sp>
        <p:nvSpPr>
          <p:cNvPr id="7" name="Rettangolo 6"/>
          <p:cNvSpPr/>
          <p:nvPr/>
        </p:nvSpPr>
        <p:spPr>
          <a:xfrm>
            <a:off x="2195513" y="4076700"/>
            <a:ext cx="4105275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b="1" i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Hybris = ira</a:t>
            </a:r>
            <a:r>
              <a:rPr lang="it-IT" altLang="it-IT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, termine greco che significa tracotanza e rappresenta la superbia dell’uomo che può arrivare ad infrangere l’ordine divino</a:t>
            </a:r>
            <a:r>
              <a:rPr lang="it-IT" altLang="it-IT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1269" name="CasellaDiTesto 8"/>
          <p:cNvSpPr txBox="1">
            <a:spLocks noChangeArrowheads="1"/>
          </p:cNvSpPr>
          <p:nvPr/>
        </p:nvSpPr>
        <p:spPr bwMode="auto">
          <a:xfrm>
            <a:off x="6300788" y="4365625"/>
            <a:ext cx="19431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/>
          </a:p>
        </p:txBody>
      </p:sp>
      <p:sp>
        <p:nvSpPr>
          <p:cNvPr id="11270" name="CasellaDiTesto 5"/>
          <p:cNvSpPr txBox="1">
            <a:spLocks noChangeArrowheads="1"/>
          </p:cNvSpPr>
          <p:nvPr/>
        </p:nvSpPr>
        <p:spPr bwMode="auto">
          <a:xfrm>
            <a:off x="8604250" y="5564188"/>
            <a:ext cx="43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/>
              <a:t>Achille si ritira!</a:t>
            </a:r>
            <a:endParaRPr lang="it-IT" dirty="0"/>
          </a:p>
        </p:txBody>
      </p:sp>
      <p:sp>
        <p:nvSpPr>
          <p:cNvPr id="1229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altLang="it-IT" sz="3200" smtClean="0"/>
              <a:t>Achille quindi si ritira dal combattimento lasciando l’esercito privo del suo eroe più forte.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3200" smtClean="0"/>
              <a:t>I troiani, guidati da Ettore, riprendono sempre più coraggio e incendiano le navi greche.</a:t>
            </a:r>
          </a:p>
          <a:p>
            <a:pPr eaLnBrk="1" hangingPunct="1">
              <a:lnSpc>
                <a:spcPct val="90000"/>
              </a:lnSpc>
            </a:pPr>
            <a:r>
              <a:rPr lang="it-IT" altLang="it-IT" sz="3200" smtClean="0"/>
              <a:t>L’amico fraterno di Achille, </a:t>
            </a:r>
            <a:r>
              <a:rPr lang="it-IT" altLang="it-IT" sz="3200" smtClean="0">
                <a:solidFill>
                  <a:srgbClr val="FF0000"/>
                </a:solidFill>
              </a:rPr>
              <a:t>Patroclo</a:t>
            </a:r>
            <a:r>
              <a:rPr lang="it-IT" altLang="it-IT" sz="3200" smtClean="0"/>
              <a:t>, vuole ritornare a combattere, Achille gli dona la sua armatura e dopo i primi successi viene ucciso da Ettore</a:t>
            </a:r>
          </a:p>
          <a:p>
            <a:pPr eaLnBrk="1" hangingPunct="1"/>
            <a:endParaRPr lang="it-IT" altLang="it-IT" smtClean="0"/>
          </a:p>
        </p:txBody>
      </p:sp>
      <p:sp>
        <p:nvSpPr>
          <p:cNvPr id="12292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it-IT" altLang="en-US" smtClean="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11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altLang="it-IT" sz="1800" dirty="0" smtClean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it-IT" altLang="it-IT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idx="1"/>
          </p:nvPr>
        </p:nvSpPr>
        <p:spPr>
          <a:xfrm>
            <a:off x="684213" y="333375"/>
            <a:ext cx="7773987" cy="25908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2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Achille </a:t>
            </a:r>
            <a:r>
              <a:rPr lang="it-IT" altLang="it-IT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torna a combattere per vendicare il suo amico</a:t>
            </a:r>
          </a:p>
          <a:p>
            <a:pPr eaLnBrk="1" fontAlgn="auto" hangingPunct="1">
              <a:lnSpc>
                <a:spcPct val="80000"/>
              </a:lnSpc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2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Achille uccide Ettore in un duello e fa scempio del suo cadavere</a:t>
            </a:r>
          </a:p>
        </p:txBody>
      </p:sp>
      <p:pic>
        <p:nvPicPr>
          <p:cNvPr id="13316" name="Picture 16" descr="C:\Documents and Settings\Grassi\Desktop\Immagini guerra di Troia\Image1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2276475"/>
            <a:ext cx="3429000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CasellaDiTesto 4"/>
          <p:cNvSpPr txBox="1">
            <a:spLocks noChangeArrowheads="1"/>
          </p:cNvSpPr>
          <p:nvPr/>
        </p:nvSpPr>
        <p:spPr bwMode="auto">
          <a:xfrm>
            <a:off x="8604250" y="5661025"/>
            <a:ext cx="539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11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2781300"/>
            <a:ext cx="31686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8459788" y="5589588"/>
            <a:ext cx="635000" cy="396875"/>
          </a:xfrm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F89AAC-BFB3-447F-A5D1-41F2BB5E39AB}" type="slidenum">
              <a:rPr lang="it-IT" altLang="en-US" smtClean="0">
                <a:solidFill>
                  <a:schemeClr val="tx1"/>
                </a:solidFill>
              </a:rPr>
              <a:pPr/>
              <a:t>13</a:t>
            </a:fld>
            <a:endParaRPr lang="it-IT" altLang="en-US" smtClean="0">
              <a:solidFill>
                <a:schemeClr val="tx1"/>
              </a:solidFill>
            </a:endParaRPr>
          </a:p>
        </p:txBody>
      </p:sp>
      <p:sp>
        <p:nvSpPr>
          <p:cNvPr id="14339" name="Segnaposto contenuto 6"/>
          <p:cNvSpPr>
            <a:spLocks noGrp="1"/>
          </p:cNvSpPr>
          <p:nvPr>
            <p:ph idx="1"/>
          </p:nvPr>
        </p:nvSpPr>
        <p:spPr>
          <a:xfrm>
            <a:off x="468313" y="765175"/>
            <a:ext cx="7620000" cy="1077913"/>
          </a:xfrm>
        </p:spPr>
        <p:txBody>
          <a:bodyPr>
            <a:spAutoFit/>
          </a:bodyPr>
          <a:lstStyle/>
          <a:p>
            <a:r>
              <a:rPr lang="it-IT" altLang="it-IT" sz="2000" smtClean="0"/>
              <a:t>Achille cede alle preghiere del vecchio re Priamo e restituisce il corpo del nemico.</a:t>
            </a:r>
          </a:p>
          <a:p>
            <a:r>
              <a:rPr lang="it-IT" altLang="it-IT" sz="2000" smtClean="0"/>
              <a:t>Con i solenni funerali di Ettore si conclude il poema</a:t>
            </a:r>
            <a:endParaRPr lang="it-IT" altLang="it-IT" smtClean="0"/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060575"/>
            <a:ext cx="7056437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 smtClean="0"/>
              <a:t> Lavoro sul testo: PARAFRASI</a:t>
            </a:r>
            <a:endParaRPr lang="it-IT" altLang="it-IT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 sz="2800" smtClean="0"/>
              <a:t>E’ una rielaborazione, parola per parola, del testo poetico.</a:t>
            </a:r>
          </a:p>
          <a:p>
            <a:r>
              <a:rPr lang="it-IT" altLang="it-IT" sz="2800" smtClean="0"/>
              <a:t>Il testo poetico usa spesso una costruzione strana, inversa, con la parafrasi, invece, bisogne ritrovare la costruzione diretta del poema.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 smtClean="0"/>
              <a:t>PROEMIO</a:t>
            </a:r>
            <a:endParaRPr lang="it-IT" altLang="it-IT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36700"/>
            <a:ext cx="3657600" cy="45894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it-IT" altLang="it-IT" sz="1800" i="1" dirty="0"/>
          </a:p>
          <a:p>
            <a:pPr marL="114300" indent="0">
              <a:lnSpc>
                <a:spcPct val="90000"/>
              </a:lnSpc>
              <a:buFont typeface="Arial" charset="0"/>
              <a:buNone/>
              <a:defRPr/>
            </a:pPr>
            <a:r>
              <a:rPr lang="it-IT" altLang="it-IT" sz="1800" i="1" dirty="0"/>
              <a:t>Canta, o dea, l’ira d’Achille </a:t>
            </a:r>
            <a:r>
              <a:rPr lang="it-IT" altLang="it-IT" sz="1800" i="1" dirty="0" err="1"/>
              <a:t>Pelide</a:t>
            </a:r>
            <a:r>
              <a:rPr lang="it-IT" altLang="it-IT" sz="1800" i="1" dirty="0"/>
              <a:t>,</a:t>
            </a:r>
          </a:p>
          <a:p>
            <a:pPr marL="114300" indent="0">
              <a:lnSpc>
                <a:spcPct val="90000"/>
              </a:lnSpc>
              <a:buFont typeface="Arial" charset="0"/>
              <a:buNone/>
              <a:defRPr/>
            </a:pPr>
            <a:r>
              <a:rPr lang="it-IT" altLang="it-IT" sz="1800" i="1" dirty="0"/>
              <a:t>rovinosa, che infiniti dolori inflisse agli Achei</a:t>
            </a:r>
            <a:r>
              <a:rPr lang="it-IT" altLang="it-IT" sz="1800" i="1" dirty="0" smtClean="0"/>
              <a:t>,</a:t>
            </a:r>
          </a:p>
          <a:p>
            <a:pPr marL="114300" indent="0">
              <a:lnSpc>
                <a:spcPct val="90000"/>
              </a:lnSpc>
              <a:buFont typeface="Arial" charset="0"/>
              <a:buNone/>
              <a:defRPr/>
            </a:pPr>
            <a:r>
              <a:rPr lang="it-IT" altLang="it-IT" sz="1800" i="1" dirty="0" smtClean="0"/>
              <a:t>gettò </a:t>
            </a:r>
            <a:r>
              <a:rPr lang="it-IT" altLang="it-IT" sz="1800" i="1" dirty="0"/>
              <a:t>in preda all’Ade molte vite </a:t>
            </a:r>
            <a:r>
              <a:rPr lang="it-IT" altLang="it-IT" sz="1800" i="1" dirty="0" smtClean="0"/>
              <a:t>gagliarde d’eroi</a:t>
            </a:r>
            <a:r>
              <a:rPr lang="it-IT" altLang="it-IT" sz="1800" i="1" dirty="0"/>
              <a:t>, ne fece il bottino dei </a:t>
            </a:r>
            <a:r>
              <a:rPr lang="it-IT" altLang="it-IT" sz="1800" i="1" err="1" smtClean="0"/>
              <a:t>cani</a:t>
            </a:r>
            <a:r>
              <a:rPr lang="it-IT" altLang="it-IT" sz="1800" i="1" smtClean="0"/>
              <a:t>, di </a:t>
            </a:r>
            <a:r>
              <a:rPr lang="it-IT" altLang="it-IT" sz="1800" i="1" dirty="0"/>
              <a:t>tutti gli </a:t>
            </a:r>
            <a:r>
              <a:rPr lang="it-IT" altLang="it-IT" sz="1800" i="1" dirty="0" smtClean="0"/>
              <a:t>uccelli</a:t>
            </a:r>
          </a:p>
          <a:p>
            <a:pPr marL="114300" indent="0">
              <a:lnSpc>
                <a:spcPct val="90000"/>
              </a:lnSpc>
              <a:buFont typeface="Arial" charset="0"/>
              <a:buNone/>
              <a:defRPr/>
            </a:pPr>
            <a:r>
              <a:rPr lang="it-IT" altLang="it-IT" sz="1800" i="1" dirty="0" smtClean="0"/>
              <a:t>- </a:t>
            </a:r>
            <a:r>
              <a:rPr lang="it-IT" altLang="it-IT" sz="1800" i="1" dirty="0"/>
              <a:t>consiglio di Zeus si compiva- </a:t>
            </a:r>
            <a:r>
              <a:rPr lang="it-IT" altLang="it-IT" sz="1800" i="1" dirty="0" smtClean="0"/>
              <a:t> da </a:t>
            </a:r>
            <a:r>
              <a:rPr lang="it-IT" altLang="it-IT" sz="1800" i="1" dirty="0"/>
              <a:t>quando prima si divisero </a:t>
            </a:r>
            <a:r>
              <a:rPr lang="it-IT" altLang="it-IT" sz="1800" i="1" dirty="0" smtClean="0"/>
              <a:t>contendendo l’</a:t>
            </a:r>
            <a:r>
              <a:rPr lang="it-IT" altLang="it-IT" sz="1800" i="1" dirty="0" err="1" smtClean="0"/>
              <a:t>Atride</a:t>
            </a:r>
            <a:r>
              <a:rPr lang="it-IT" altLang="it-IT" sz="1800" i="1" dirty="0" smtClean="0"/>
              <a:t> </a:t>
            </a:r>
            <a:r>
              <a:rPr lang="it-IT" altLang="it-IT" sz="1800" i="1" dirty="0"/>
              <a:t>signore d’eroi e Achille glorioso.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268413"/>
            <a:ext cx="3657600" cy="4857750"/>
          </a:xfrm>
        </p:spPr>
        <p:txBody>
          <a:bodyPr/>
          <a:lstStyle/>
          <a:p>
            <a:pPr algn="ctr">
              <a:defRPr/>
            </a:pPr>
            <a:r>
              <a:rPr lang="it-IT" altLang="it-IT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Parafrasi</a:t>
            </a:r>
            <a:endParaRPr lang="it-IT" altLang="it-IT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it-IT" altLang="it-IT" sz="1800" dirty="0"/>
              <a:t>O dea, ispirami, raccontami l’ira che ha portato alla rovina di Achille </a:t>
            </a:r>
            <a:r>
              <a:rPr lang="it-IT" altLang="it-IT" sz="1800" dirty="0" err="1" smtClean="0"/>
              <a:t>pelide</a:t>
            </a:r>
            <a:r>
              <a:rPr lang="it-IT" altLang="it-IT" sz="1800" dirty="0" smtClean="0"/>
              <a:t>  = </a:t>
            </a:r>
            <a:r>
              <a:rPr lang="it-IT" altLang="it-IT" sz="1800" dirty="0"/>
              <a:t>figlio di Peleo, che diede agli Achei tanti dolori e fece morire (Ade= dio dei morti) molti valorosi eroi e rese il loro corpo cibo per cani e uccelli lasciati sul campo di battaglia- si compiva ciò che aveva voluto Zeus- da quando per la prima volta a causa di una lite, erano </a:t>
            </a:r>
            <a:r>
              <a:rPr lang="it-IT" altLang="it-IT" sz="1800" dirty="0" smtClean="0"/>
              <a:t>diventati </a:t>
            </a:r>
            <a:r>
              <a:rPr lang="it-IT" altLang="it-IT" sz="1800" dirty="0"/>
              <a:t>nemici Agamennone (re di Micene) e il glorioso Achille</a:t>
            </a:r>
            <a:r>
              <a:rPr lang="it-IT" altLang="it-IT" sz="1800" dirty="0" smtClean="0"/>
              <a:t>. </a:t>
            </a:r>
            <a:endParaRPr lang="it-IT" altLang="it-IT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Adiacent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733</Words>
  <Application>Microsoft Office PowerPoint</Application>
  <PresentationFormat>Presentazione su schermo (4:3)</PresentationFormat>
  <Paragraphs>90</Paragraphs>
  <Slides>15</Slides>
  <Notes>9</Notes>
  <HiddenSlides>0</HiddenSlides>
  <MMClips>2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Adiacente</vt:lpstr>
      <vt:lpstr>Diapositiva 1</vt:lpstr>
      <vt:lpstr>L’ANTEFATTO</vt:lpstr>
      <vt:lpstr>I POEMI OMERICI</vt:lpstr>
      <vt:lpstr>EPICA</vt:lpstr>
      <vt:lpstr>Tradizione orale e registrazione scritta dell’epica omerica </vt:lpstr>
      <vt:lpstr>ILIADE</vt:lpstr>
      <vt:lpstr>I personaggi</vt:lpstr>
      <vt:lpstr>Gli dei                    ZEUS</vt:lpstr>
      <vt:lpstr>GLI AVVENIMENTI</vt:lpstr>
      <vt:lpstr>Perchè Achille è adirato?</vt:lpstr>
      <vt:lpstr>Achille si ritira!</vt:lpstr>
      <vt:lpstr>-</vt:lpstr>
      <vt:lpstr>Diapositiva 13</vt:lpstr>
      <vt:lpstr> Lavoro sul testo: PARAFRASI</vt:lpstr>
      <vt:lpstr>PROEMIO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piero</dc:creator>
  <cp:lastModifiedBy>Emanuela</cp:lastModifiedBy>
  <cp:revision>20</cp:revision>
  <cp:lastPrinted>1601-01-01T00:00:00Z</cp:lastPrinted>
  <dcterms:created xsi:type="dcterms:W3CDTF">2015-10-09T12:35:23Z</dcterms:created>
  <dcterms:modified xsi:type="dcterms:W3CDTF">2015-10-09T12:36:48Z</dcterms:modified>
</cp:coreProperties>
</file>