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89750" cy="967105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DB577-9A58-B64A-9B60-EE23B960E18E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DE5D8-A982-6E49-84DB-804F9E219079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/>
          <p:cNvSpPr/>
          <p:nvPr/>
        </p:nvSpPr>
        <p:spPr>
          <a:xfrm>
            <a:off x="3429000" y="2514600"/>
            <a:ext cx="1828800" cy="914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rgbClr val="FF0000"/>
                </a:solidFill>
              </a:rPr>
              <a:t>IL MITO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25098" y="2655492"/>
            <a:ext cx="1905000" cy="6001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it-IT" sz="1100" dirty="0"/>
          </a:p>
          <a:p>
            <a:r>
              <a:rPr lang="it-IT" sz="1100" dirty="0"/>
              <a:t>La parola deriva </a:t>
            </a:r>
            <a:r>
              <a:rPr lang="it-IT" sz="1100" b="1" dirty="0"/>
              <a:t>dal greco </a:t>
            </a:r>
            <a:r>
              <a:rPr lang="it-IT" sz="1100" dirty="0"/>
              <a:t>e significa </a:t>
            </a:r>
            <a:r>
              <a:rPr lang="it-IT" sz="1100" b="1" dirty="0"/>
              <a:t>“racconto”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81228" y="1348354"/>
            <a:ext cx="2917568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100" dirty="0"/>
              <a:t>Si tratta di </a:t>
            </a:r>
            <a:r>
              <a:rPr lang="it-IT" sz="1100" b="1" dirty="0"/>
              <a:t>narrazioni di antica orig</a:t>
            </a:r>
            <a:r>
              <a:rPr lang="it-IT" sz="1100" dirty="0"/>
              <a:t>ine, tramandate dapprima oralmente e poi messe per iscritto, che cercano di </a:t>
            </a:r>
            <a:r>
              <a:rPr lang="it-IT" sz="1100" b="1" dirty="0"/>
              <a:t>spiegare i grandi misteri della vita </a:t>
            </a:r>
          </a:p>
        </p:txBody>
      </p:sp>
      <p:sp>
        <p:nvSpPr>
          <p:cNvPr id="7" name="Rettangolo 6"/>
          <p:cNvSpPr/>
          <p:nvPr/>
        </p:nvSpPr>
        <p:spPr>
          <a:xfrm rot="16200000">
            <a:off x="1324791" y="1003594"/>
            <a:ext cx="427907" cy="261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0" i="0" dirty="0">
                <a:latin typeface="Wingdings"/>
                <a:ea typeface="Wingdings"/>
                <a:cs typeface="Wingdings"/>
              </a:rPr>
              <a:t></a:t>
            </a:r>
            <a:endParaRPr lang="it-IT" sz="11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78648" y="122076"/>
            <a:ext cx="31242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100" b="1" dirty="0"/>
              <a:t>I temi più frequenti </a:t>
            </a:r>
            <a:r>
              <a:rPr lang="it-IT" sz="1100" dirty="0"/>
              <a:t>sono: </a:t>
            </a:r>
          </a:p>
          <a:p>
            <a:r>
              <a:rPr lang="it-IT" sz="1100" dirty="0"/>
              <a:t>l’origine del mondo, il perché della morte e della sofferenza, la spiegazione dei fenomeni  atmosferici e degli elementi della natura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129922" y="2727563"/>
            <a:ext cx="2286000" cy="430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100" b="1" dirty="0"/>
              <a:t>Il tempo e i luoghi  </a:t>
            </a:r>
            <a:r>
              <a:rPr lang="it-IT" sz="1100" dirty="0"/>
              <a:t>della narrazione mitica  sono volutamente </a:t>
            </a:r>
            <a:r>
              <a:rPr lang="it-IT" sz="1100" b="1" dirty="0"/>
              <a:t>indefiniti</a:t>
            </a:r>
            <a:r>
              <a:rPr lang="it-IT" sz="1100" dirty="0"/>
              <a:t> 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7959666" y="3255656"/>
            <a:ext cx="32119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0" i="0" dirty="0">
                <a:latin typeface="Wingdings"/>
                <a:ea typeface="Wingdings"/>
                <a:cs typeface="Wingdings"/>
              </a:rPr>
              <a:t></a:t>
            </a:r>
            <a:endParaRPr lang="it-IT" sz="1100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7466861" y="3515294"/>
            <a:ext cx="1524000" cy="6001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100" dirty="0"/>
              <a:t>questo crea </a:t>
            </a:r>
            <a:r>
              <a:rPr lang="it-IT" sz="1100" b="1" dirty="0"/>
              <a:t>un alone di sacralità e di mistero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460652" y="4401148"/>
            <a:ext cx="2031252" cy="6001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100" dirty="0"/>
              <a:t>I protagonisti sono </a:t>
            </a:r>
            <a:r>
              <a:rPr lang="it-IT" sz="1100" b="1" dirty="0"/>
              <a:t>personaggi eccezionali</a:t>
            </a:r>
            <a:r>
              <a:rPr lang="it-IT" sz="1100" dirty="0"/>
              <a:t>: eroi, creature fantastiche 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25387" y="4364616"/>
            <a:ext cx="2551578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100" b="1" dirty="0"/>
              <a:t>Il linguaggio è semplice ed efficace</a:t>
            </a:r>
            <a:r>
              <a:rPr lang="it-IT" sz="1100" dirty="0"/>
              <a:t>. </a:t>
            </a:r>
          </a:p>
          <a:p>
            <a:r>
              <a:rPr lang="it-IT" sz="1100" dirty="0"/>
              <a:t>Uso frequente di:</a:t>
            </a:r>
          </a:p>
          <a:p>
            <a:pPr>
              <a:buFont typeface="Arial"/>
              <a:buChar char="•"/>
            </a:pPr>
            <a:r>
              <a:rPr lang="it-IT" sz="1100" dirty="0"/>
              <a:t>espressioni  del parlato</a:t>
            </a:r>
          </a:p>
          <a:p>
            <a:pPr>
              <a:buFont typeface="Arial"/>
              <a:buChar char="•"/>
            </a:pPr>
            <a:r>
              <a:rPr lang="it-IT" sz="1100" dirty="0"/>
              <a:t>similitudini tratte dal mondo della natura</a:t>
            </a:r>
          </a:p>
          <a:p>
            <a:pPr>
              <a:buFont typeface="Arial"/>
              <a:buChar char="•"/>
            </a:pPr>
            <a:r>
              <a:rPr lang="it-IT" sz="1100" dirty="0"/>
              <a:t>formule fisse 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4795699" y="431086"/>
            <a:ext cx="1680579" cy="9387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100" dirty="0"/>
              <a:t>La loro finalità è quella di spiegare ciò che non si comprende e </a:t>
            </a:r>
            <a:r>
              <a:rPr lang="it-IT" sz="1100" b="1" dirty="0"/>
              <a:t>dare un insegnamento positivo </a:t>
            </a:r>
            <a:r>
              <a:rPr lang="it-IT" sz="1100" dirty="0"/>
              <a:t>attraverso una </a:t>
            </a:r>
            <a:r>
              <a:rPr lang="it-IT" sz="1100" b="1" dirty="0"/>
              <a:t>morale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580A7E3-7C57-4ADE-883B-4A25208B0680}"/>
              </a:ext>
            </a:extLst>
          </p:cNvPr>
          <p:cNvSpPr txBox="1"/>
          <p:nvPr/>
        </p:nvSpPr>
        <p:spPr>
          <a:xfrm>
            <a:off x="6228184" y="6165304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Emanuela Amici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C012E28-F42F-465F-BF6A-C3D291202CC4}"/>
              </a:ext>
            </a:extLst>
          </p:cNvPr>
          <p:cNvSpPr txBox="1"/>
          <p:nvPr/>
        </p:nvSpPr>
        <p:spPr>
          <a:xfrm>
            <a:off x="3544057" y="5226585"/>
            <a:ext cx="1492609" cy="9387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100" dirty="0"/>
              <a:t>Presenta uno schema fisso: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Introduzione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Sviluppo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conclusione</a:t>
            </a:r>
          </a:p>
        </p:txBody>
      </p: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CBAD3903-D5DE-49DE-B0E2-738F7475C645}"/>
              </a:ext>
            </a:extLst>
          </p:cNvPr>
          <p:cNvCxnSpPr>
            <a:cxnSpLocks/>
          </p:cNvCxnSpPr>
          <p:nvPr/>
        </p:nvCxnSpPr>
        <p:spPr>
          <a:xfrm>
            <a:off x="4262372" y="3815377"/>
            <a:ext cx="0" cy="885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F4649C2B-C7CC-462D-9FFD-AC4C2D4488BE}"/>
              </a:ext>
            </a:extLst>
          </p:cNvPr>
          <p:cNvCxnSpPr>
            <a:cxnSpLocks/>
          </p:cNvCxnSpPr>
          <p:nvPr/>
        </p:nvCxnSpPr>
        <p:spPr>
          <a:xfrm flipH="1">
            <a:off x="2976965" y="3486858"/>
            <a:ext cx="578676" cy="5857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F88C2D2B-6F24-4F4A-97AB-16B0E3EE4818}"/>
              </a:ext>
            </a:extLst>
          </p:cNvPr>
          <p:cNvCxnSpPr>
            <a:cxnSpLocks/>
          </p:cNvCxnSpPr>
          <p:nvPr/>
        </p:nvCxnSpPr>
        <p:spPr>
          <a:xfrm flipH="1">
            <a:off x="2411760" y="2852936"/>
            <a:ext cx="71657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73D47B25-B7D7-4432-A15E-E9AE3659F6C0}"/>
              </a:ext>
            </a:extLst>
          </p:cNvPr>
          <p:cNvCxnSpPr>
            <a:cxnSpLocks/>
          </p:cNvCxnSpPr>
          <p:nvPr/>
        </p:nvCxnSpPr>
        <p:spPr>
          <a:xfrm flipH="1" flipV="1">
            <a:off x="3429000" y="1926955"/>
            <a:ext cx="422920" cy="4059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>
            <a:extLst>
              <a:ext uri="{FF2B5EF4-FFF2-40B4-BE49-F238E27FC236}">
                <a16:creationId xmlns:a16="http://schemas.microsoft.com/office/drawing/2014/main" id="{F2B87AB6-CA6E-40C1-B720-E311F0FD0731}"/>
              </a:ext>
            </a:extLst>
          </p:cNvPr>
          <p:cNvCxnSpPr>
            <a:cxnSpLocks/>
          </p:cNvCxnSpPr>
          <p:nvPr/>
        </p:nvCxnSpPr>
        <p:spPr>
          <a:xfrm flipV="1">
            <a:off x="4677152" y="1570673"/>
            <a:ext cx="216024" cy="6812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>
            <a:extLst>
              <a:ext uri="{FF2B5EF4-FFF2-40B4-BE49-F238E27FC236}">
                <a16:creationId xmlns:a16="http://schemas.microsoft.com/office/drawing/2014/main" id="{B3AEB59E-222B-456D-8E09-028CB7117E5E}"/>
              </a:ext>
            </a:extLst>
          </p:cNvPr>
          <p:cNvCxnSpPr>
            <a:cxnSpLocks/>
          </p:cNvCxnSpPr>
          <p:nvPr/>
        </p:nvCxnSpPr>
        <p:spPr>
          <a:xfrm>
            <a:off x="5421764" y="2971800"/>
            <a:ext cx="3279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E20B1050-A8CC-4E23-BAFE-C911348A2812}"/>
              </a:ext>
            </a:extLst>
          </p:cNvPr>
          <p:cNvCxnSpPr>
            <a:cxnSpLocks/>
          </p:cNvCxnSpPr>
          <p:nvPr/>
        </p:nvCxnSpPr>
        <p:spPr>
          <a:xfrm>
            <a:off x="5178184" y="3478732"/>
            <a:ext cx="492791" cy="7714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150</Words>
  <Application>Microsoft Office PowerPoint</Application>
  <PresentationFormat>Presentazione su schermo (4:3)</PresentationFormat>
  <Paragraphs>22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Emanuela</dc:creator>
  <cp:lastModifiedBy>emanuela amici</cp:lastModifiedBy>
  <cp:revision>8</cp:revision>
  <cp:lastPrinted>2021-09-15T14:26:06Z</cp:lastPrinted>
  <dcterms:created xsi:type="dcterms:W3CDTF">2012-09-11T14:11:00Z</dcterms:created>
  <dcterms:modified xsi:type="dcterms:W3CDTF">2021-09-15T14:26:24Z</dcterms:modified>
</cp:coreProperties>
</file>