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1E952A-D2A6-8DBA-F2E1-205921C59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5936624-EB66-97E9-AB3B-B77495ADF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4C95D1-8A0F-4705-D0A4-E5A52047D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33A4BA-6C4E-BD67-B0B4-930771FBF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5390EF-79D5-CD9E-5715-2B390D64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64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654665-91A6-50E4-ECAE-86361B965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031EFD-2946-E12D-B2B3-E16841779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AB473F-FE9A-F84B-13B2-510D23A8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31F96D-9839-4F2D-0F0F-3D23BCEA5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BE6F35-D492-3B30-DCF5-C3C5518E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47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4DDC12-B9D2-B29A-E4F8-AE004944F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A3C3BD-797C-D06B-BA09-65DB8759F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3794E1-DDF7-A5A0-B7D7-8E864A050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CA50E9-5DBB-4006-E8B3-945277959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D12279-B635-FAFD-71CE-5FB4A46B9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57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B8FBD6-CF6F-D2E2-6E7A-B6D176F3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084BD0-9F3D-EA13-13DC-45CC50286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C27B57-FB88-F0E6-9E07-C1270F583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799DE4-9B7C-4E2F-E60C-81065B08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3F7EF5-9F70-7709-9AD0-B7FB4DDCC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097CF5-4D26-6AEF-1606-5E1C5A77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69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06A86D-5D47-2160-4B73-C8E9D566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916872-56F3-D320-25B8-1C2921DC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A011F52-47F2-C901-32B5-C960496B8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CC9C8C2-51DB-D16D-8AAB-B224C8ED6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41D9BC-DFBD-1376-884F-E7995DB46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97B68A4-4745-5429-5914-48E07DA03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180BE85-C043-A608-B73D-8BD527FA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16F4DCC-E761-0D6B-65C0-C36712EB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780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6A048A-0D4F-29D4-B6E5-B3CCFEE9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65C83DA-C7D1-54BB-11D3-E458679E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066ED3A-1802-516B-684D-96A579AE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1D596A-B7AE-6E52-13E3-81FC8CE5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168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DD69550-2E40-F7AD-DE7F-DAE1032C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6271FAE-8D86-2C8C-855D-DCF5362A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7DB545-8897-A1B4-1896-68EF753D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74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DE800C-9606-604E-CE4C-2B784585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4B0B58-FC74-1C89-A0B4-CD4538547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6B9E526-F904-6693-8D19-E444F4C77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26F579-967E-222B-916A-95AB4190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2FBA40-A07B-DB80-93DE-60978198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85661E-8FB2-AD82-D6AB-B436B4861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278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720B07-E62D-CD85-100A-40E4D1E4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7696D53-B98C-810E-E493-F5E498AC0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D18EF19-04D9-E91F-CDDF-E63782062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D2DBD8-EED5-ECDB-E7B3-8E94EDF3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AA038C4-7764-428E-DF13-B06E3D59E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7DB655-4315-5D8B-5B6D-C25B88D0D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5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9C588A-8BBA-1483-2CF2-C8EAEE35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0B0F06F-F608-F1E9-51D6-677FBA607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CA9B90-5EF6-9661-A90E-AB9F3B1A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6D4FCB-CDCA-145A-D792-BD982FAF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0B2FA0-7D6C-2CF0-81F4-6400AF46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20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1221E18-AA12-7F16-707C-BD2D1E9995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0C7E0AC-FFCC-0509-8067-8E2BD64A1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9A30D4-A8EC-379D-4DFB-435A37FAC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17250E-3AEE-484C-D6C1-C260FBC0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0891C6-B10A-7E29-3FA2-62C1D6B7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27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DE29F80-7CBC-7905-75CD-4365B9DC5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9BEE3F-058B-0DCC-31DD-21A7AD9A7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7AD634-D431-EE48-1E1A-82583810C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4A3E5-A18B-4706-BB16-1BDD96DEDB64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98B42A-445B-1168-34A2-91E139F4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9E3C89-BE71-4655-2765-A684C92D1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ADB4A-32EB-4804-8DE8-CDAC53D4A5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52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68BEE9-25F5-2102-876C-AD3D912855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IL CONTINENTE AMERICANO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5C14D4F-1091-8471-1B5D-C7FE3B7CB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435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229A7C-AACB-3E94-F27A-BE5BCC52F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I CONFINI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9D2E6ED-D996-DBAF-F2DC-08E1AAFE3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9548" y="1690688"/>
            <a:ext cx="7224252" cy="435133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F8AEB2-13BA-4C85-19E3-912AA194FE02}"/>
              </a:ext>
            </a:extLst>
          </p:cNvPr>
          <p:cNvSpPr txBox="1"/>
          <p:nvPr/>
        </p:nvSpPr>
        <p:spPr>
          <a:xfrm>
            <a:off x="162232" y="1835031"/>
            <a:ext cx="39673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CONTINENTE AMERICANO </a:t>
            </a:r>
            <a:r>
              <a:rPr lang="it-IT" b="1" dirty="0"/>
              <a:t>È UNA IMMENSA ISOLA </a:t>
            </a:r>
            <a:r>
              <a:rPr lang="it-IT" dirty="0"/>
              <a:t>CIRCONDATA DALLE ACQUE DI 3 OCEANI E DEL MAR GLACIALE ARTICO A NORD</a:t>
            </a:r>
          </a:p>
          <a:p>
            <a:endParaRPr lang="it-IT" dirty="0"/>
          </a:p>
          <a:p>
            <a:r>
              <a:rPr lang="it-IT" dirty="0"/>
              <a:t>IL CONTINENTE È SEPARATO DALL’ASIA DALLO STRETTO DI BERING</a:t>
            </a:r>
          </a:p>
        </p:txBody>
      </p:sp>
    </p:spTree>
    <p:extLst>
      <p:ext uri="{BB962C8B-B14F-4D97-AF65-F5344CB8AC3E}">
        <p14:creationId xmlns:p14="http://schemas.microsoft.com/office/powerpoint/2010/main" val="2666390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5446BD-DEC9-FBF7-5BEB-0E3C7C90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LE REGIONI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6F0550-9C3F-14E8-BC29-7BCD37D53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25181" cy="4351338"/>
          </a:xfrm>
        </p:spPr>
        <p:txBody>
          <a:bodyPr/>
          <a:lstStyle/>
          <a:p>
            <a:r>
              <a:rPr lang="it-IT" dirty="0"/>
              <a:t>IL CONTINENTE AMERICANO SI DIVIDE IN 3 GRANDI REGIONI:</a:t>
            </a:r>
          </a:p>
          <a:p>
            <a:endParaRPr lang="it-IT" dirty="0"/>
          </a:p>
          <a:p>
            <a:r>
              <a:rPr lang="it-IT" dirty="0"/>
              <a:t>AMERICA SETTENTRIONALE</a:t>
            </a:r>
          </a:p>
          <a:p>
            <a:r>
              <a:rPr lang="it-IT" dirty="0"/>
              <a:t>AMERICA CENTRALE</a:t>
            </a:r>
          </a:p>
          <a:p>
            <a:r>
              <a:rPr lang="it-IT" dirty="0"/>
              <a:t>AMERICA MERIDIONALE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92459C9-9CD1-CC05-B852-718E34AD3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417" y="1690688"/>
            <a:ext cx="32978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9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EC3F46-1E46-83C1-E1B6-45E87DC4D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396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AMERICA SETTENTRIONALE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84556A3-53D0-54EB-49A1-4871CA40A322}"/>
              </a:ext>
            </a:extLst>
          </p:cNvPr>
          <p:cNvSpPr txBox="1"/>
          <p:nvPr/>
        </p:nvSpPr>
        <p:spPr>
          <a:xfrm>
            <a:off x="359763" y="1498959"/>
            <a:ext cx="50528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L’AMERICA SETTENTRIONALE: COMPRENDE:</a:t>
            </a:r>
          </a:p>
          <a:p>
            <a:pPr marL="285750" indent="-285750">
              <a:buFontTx/>
              <a:buChar char="-"/>
            </a:pPr>
            <a:r>
              <a:rPr lang="it-IT" b="1" dirty="0"/>
              <a:t>GLI STATI UNITI: </a:t>
            </a:r>
            <a:r>
              <a:rPr lang="it-IT" dirty="0"/>
              <a:t>REPUBBLICA FEDERALE PRESIDENZIALE FORMATA DA 50 STATI </a:t>
            </a:r>
            <a:endParaRPr lang="it-IT" b="1" dirty="0"/>
          </a:p>
          <a:p>
            <a:pPr marL="285750" indent="-285750">
              <a:buFontTx/>
              <a:buChar char="-"/>
            </a:pPr>
            <a:r>
              <a:rPr lang="it-IT" b="1" dirty="0"/>
              <a:t>L’ALASKA</a:t>
            </a:r>
            <a:r>
              <a:rPr lang="it-IT" dirty="0"/>
              <a:t> (INCLUSO NELLA FEDERAZIONE MEL 1959, LO STATO PIÙ ESTESO DEGLI USA)</a:t>
            </a:r>
          </a:p>
          <a:p>
            <a:r>
              <a:rPr lang="it-IT" dirty="0"/>
              <a:t> </a:t>
            </a:r>
          </a:p>
          <a:p>
            <a:pPr marL="285750" indent="-285750">
              <a:buFontTx/>
              <a:buChar char="-"/>
            </a:pPr>
            <a:r>
              <a:rPr lang="it-IT" b="1" dirty="0"/>
              <a:t>IL MESSICO: </a:t>
            </a:r>
            <a:r>
              <a:rPr lang="it-IT" dirty="0"/>
              <a:t>PUR FACENDO PARTE GEOGRAFICAMENTE DEL NORD AMERICA, NON FA PARTE DEGLI USA ED È UNA REPUBBLICA FEDERALE INDIPENDENTE</a:t>
            </a:r>
            <a:endParaRPr lang="it-IT" b="1" dirty="0"/>
          </a:p>
          <a:p>
            <a:endParaRPr lang="it-IT" dirty="0"/>
          </a:p>
          <a:p>
            <a:pPr marL="285750" indent="-285750">
              <a:buFontTx/>
              <a:buChar char="-"/>
            </a:pPr>
            <a:r>
              <a:rPr lang="it-IT" b="1" dirty="0"/>
              <a:t>LA GROENLANDIA</a:t>
            </a:r>
            <a:r>
              <a:rPr lang="it-IT" dirty="0"/>
              <a:t>: SOTTO LA SOVRANITÀ DELLA DANIMARCA, CHE GESTISCE AFFARI ESTERI, DIFESA E SICUREZZA. ABITATA DA INUIT, MIGRATI DAL CANADA</a:t>
            </a:r>
          </a:p>
          <a:p>
            <a:endParaRPr lang="it-IT" dirty="0"/>
          </a:p>
          <a:p>
            <a:pPr marL="285750" indent="-285750">
              <a:buFontTx/>
              <a:buChar char="-"/>
            </a:pPr>
            <a:r>
              <a:rPr lang="it-IT" b="1" dirty="0"/>
              <a:t>IL CANADA</a:t>
            </a:r>
            <a:r>
              <a:rPr lang="it-IT" dirty="0"/>
              <a:t>: EX COLONIA INGLESE, HA OTTENUTO L’INDIPENDENZA NEL 1931 E NON HA MAI FATTO PARTE DEGLI USA</a:t>
            </a:r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pic>
        <p:nvPicPr>
          <p:cNvPr id="12" name="Segnaposto contenuto 11">
            <a:extLst>
              <a:ext uri="{FF2B5EF4-FFF2-40B4-BE49-F238E27FC236}">
                <a16:creationId xmlns:a16="http://schemas.microsoft.com/office/drawing/2014/main" id="{25671A58-A08E-76F3-CE64-2A3CA45DD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7106" y="1882417"/>
            <a:ext cx="61851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6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70CF66-7ECB-BF67-81E5-04F93D887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AMERICA CENTRALE</a:t>
            </a:r>
          </a:p>
        </p:txBody>
      </p:sp>
      <p:pic>
        <p:nvPicPr>
          <p:cNvPr id="13" name="Segnaposto contenuto 12">
            <a:extLst>
              <a:ext uri="{FF2B5EF4-FFF2-40B4-BE49-F238E27FC236}">
                <a16:creationId xmlns:a16="http://schemas.microsoft.com/office/drawing/2014/main" id="{A6857283-49B7-3E2C-DF4C-1029BCCAE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6733" y="1484026"/>
            <a:ext cx="6050113" cy="462975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CCAA87E-2B8F-4BA5-E290-55E9C00524F4}"/>
              </a:ext>
            </a:extLst>
          </p:cNvPr>
          <p:cNvSpPr txBox="1"/>
          <p:nvPr/>
        </p:nvSpPr>
        <p:spPr>
          <a:xfrm>
            <a:off x="333049" y="1611570"/>
            <a:ext cx="443068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Centrale è composta da </a:t>
            </a:r>
            <a:r>
              <a:rPr lang="it-IT" b="1" dirty="0"/>
              <a:t>7 Stati </a:t>
            </a:r>
            <a:r>
              <a:rPr lang="it-IT" dirty="0"/>
              <a:t>continentali situati sull'istmo che unisce l'America del Nord all'America del Sud:</a:t>
            </a:r>
          </a:p>
          <a:p>
            <a:r>
              <a:rPr lang="it-IT" dirty="0"/>
              <a:t>-</a:t>
            </a:r>
            <a:r>
              <a:rPr lang="it-IT" b="1" dirty="0"/>
              <a:t>Belize</a:t>
            </a:r>
            <a:r>
              <a:rPr lang="it-IT" dirty="0"/>
              <a:t> (capitale: Belmopan)</a:t>
            </a:r>
          </a:p>
          <a:p>
            <a:r>
              <a:rPr lang="it-IT" dirty="0"/>
              <a:t>-</a:t>
            </a:r>
            <a:r>
              <a:rPr lang="it-IT" b="1" dirty="0"/>
              <a:t>Guatemala</a:t>
            </a:r>
            <a:r>
              <a:rPr lang="it-IT" dirty="0"/>
              <a:t> (capitale: Città del Guatemala)</a:t>
            </a:r>
          </a:p>
          <a:p>
            <a:r>
              <a:rPr lang="it-IT" dirty="0"/>
              <a:t>-</a:t>
            </a:r>
            <a:r>
              <a:rPr lang="it-IT" b="1" dirty="0"/>
              <a:t>Honduras</a:t>
            </a:r>
            <a:r>
              <a:rPr lang="it-IT" dirty="0"/>
              <a:t> (capitale: Tegucigalpa)</a:t>
            </a:r>
          </a:p>
          <a:p>
            <a:r>
              <a:rPr lang="it-IT" dirty="0"/>
              <a:t>-</a:t>
            </a:r>
            <a:r>
              <a:rPr lang="it-IT" b="1" dirty="0"/>
              <a:t>El Salvador </a:t>
            </a:r>
            <a:r>
              <a:rPr lang="it-IT" dirty="0"/>
              <a:t>(capitale: San Salvador)</a:t>
            </a:r>
          </a:p>
          <a:p>
            <a:r>
              <a:rPr lang="it-IT" dirty="0"/>
              <a:t>-</a:t>
            </a:r>
            <a:r>
              <a:rPr lang="it-IT" b="1" dirty="0"/>
              <a:t>Nicaragua</a:t>
            </a:r>
            <a:r>
              <a:rPr lang="it-IT" dirty="0"/>
              <a:t> (capitale: Managua)</a:t>
            </a:r>
          </a:p>
          <a:p>
            <a:r>
              <a:rPr lang="it-IT" dirty="0"/>
              <a:t>-</a:t>
            </a:r>
            <a:r>
              <a:rPr lang="it-IT" b="1" dirty="0"/>
              <a:t>Costa Rica </a:t>
            </a:r>
            <a:r>
              <a:rPr lang="it-IT" dirty="0"/>
              <a:t>(capitale: San José)</a:t>
            </a:r>
          </a:p>
          <a:p>
            <a:r>
              <a:rPr lang="it-IT" dirty="0"/>
              <a:t>-</a:t>
            </a:r>
            <a:r>
              <a:rPr lang="it-IT" b="1" dirty="0"/>
              <a:t>Panama</a:t>
            </a:r>
            <a:r>
              <a:rPr lang="it-IT" dirty="0"/>
              <a:t> (capitale: Città di Panama)</a:t>
            </a:r>
          </a:p>
          <a:p>
            <a:endParaRPr lang="it-IT" dirty="0"/>
          </a:p>
          <a:p>
            <a:r>
              <a:rPr lang="it-IT" dirty="0"/>
              <a:t>A questi si aggiungono spesso, dal punto di vista geografico e culturale, le numerose nazioni insulari dei </a:t>
            </a:r>
            <a:r>
              <a:rPr lang="it-IT" b="1" dirty="0"/>
              <a:t>Caraibi </a:t>
            </a:r>
            <a:r>
              <a:rPr lang="it-IT" dirty="0"/>
              <a:t>(Antille), come </a:t>
            </a:r>
            <a:r>
              <a:rPr lang="it-IT" b="1" dirty="0"/>
              <a:t>Cuba, Haiti, Repubblica Dominicana e Giamaica.</a:t>
            </a:r>
          </a:p>
        </p:txBody>
      </p:sp>
    </p:spTree>
    <p:extLst>
      <p:ext uri="{BB962C8B-B14F-4D97-AF65-F5344CB8AC3E}">
        <p14:creationId xmlns:p14="http://schemas.microsoft.com/office/powerpoint/2010/main" val="427343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AF77DD-1574-235A-43EB-BDFFA3C24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2476DB22-E44D-2759-39B7-92ED7B831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830" y="479686"/>
            <a:ext cx="8289560" cy="580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5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DC7959-1BFF-81FA-998D-B4387AD5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AMERICA MERIDIONALE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261DB5A-C280-D875-69E7-A93B4C210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5837" y="1500135"/>
            <a:ext cx="6657868" cy="499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6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12948-052C-B5B4-EE39-145C7E1F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LE COSTE, I MARI E I GOLFI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44BB557-011E-A077-6B79-68EDD59E2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6408" y="1445341"/>
            <a:ext cx="5608276" cy="50475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9566EAF-2832-23CF-A134-019561A1C067}"/>
              </a:ext>
            </a:extLst>
          </p:cNvPr>
          <p:cNvSpPr txBox="1"/>
          <p:nvPr/>
        </p:nvSpPr>
        <p:spPr>
          <a:xfrm>
            <a:off x="332908" y="1328430"/>
            <a:ext cx="60935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Il profilo costiero del continente americano è estremamente vario e complesso, estendendosi per oltre </a:t>
            </a:r>
            <a:r>
              <a:rPr lang="it-IT" b="1" dirty="0"/>
              <a:t>30.000 chilometri</a:t>
            </a:r>
          </a:p>
          <a:p>
            <a:r>
              <a:rPr lang="it-IT" dirty="0"/>
              <a:t>-</a:t>
            </a:r>
            <a:r>
              <a:rPr lang="it-IT" b="1" dirty="0"/>
              <a:t>Versante Artico: </a:t>
            </a:r>
            <a:r>
              <a:rPr lang="it-IT" dirty="0"/>
              <a:t>è caratterizzato da coste basse bloccate dai ghiacci per gran parte dell'anno e numerose isole (Arcipelago Artico Canadese).</a:t>
            </a:r>
          </a:p>
          <a:p>
            <a:r>
              <a:rPr lang="it-IT" dirty="0"/>
              <a:t>-</a:t>
            </a:r>
            <a:r>
              <a:rPr lang="it-IT" b="1" dirty="0"/>
              <a:t>Nord America: </a:t>
            </a:r>
            <a:r>
              <a:rPr lang="it-IT" dirty="0"/>
              <a:t>presenta coste molto frastagliate a nord (Canada e Groenlandia) con numerosi fiordi, isole e baie (come quella di Hudson). Scendendo verso sud, le coste diventano più lineari e sabbiose, caratterizzate da ampi golfi come quello del Messico.</a:t>
            </a:r>
          </a:p>
          <a:p>
            <a:r>
              <a:rPr lang="it-IT" dirty="0"/>
              <a:t>-</a:t>
            </a:r>
            <a:r>
              <a:rPr lang="it-IT" b="1" dirty="0"/>
              <a:t>Sud America</a:t>
            </a:r>
            <a:r>
              <a:rPr lang="it-IT" dirty="0"/>
              <a:t>: le coste sono per lo più basse e sabbiose.</a:t>
            </a:r>
          </a:p>
          <a:p>
            <a:r>
              <a:rPr lang="it-IT" b="1" dirty="0"/>
              <a:t>-Versante Pacifico</a:t>
            </a:r>
            <a:r>
              <a:rPr lang="it-IT" dirty="0"/>
              <a:t>: è condizionato dalla presenza delle grandi catene montuose (Montagne Rocciose e Ande), le coste sono prevalentemente alte, ripide e lineari. Il profilo si fa molto frastagliato solo all’estremità (Cile meridionale a sud)</a:t>
            </a:r>
          </a:p>
          <a:p>
            <a:r>
              <a:rPr lang="it-IT" dirty="0"/>
              <a:t>-</a:t>
            </a:r>
            <a:r>
              <a:rPr lang="it-IT" b="1" dirty="0"/>
              <a:t>Versante Atlantico:</a:t>
            </a:r>
            <a:r>
              <a:rPr lang="it-IT" dirty="0"/>
              <a:t> è più articolato e basso rispetto a quello Pacifico.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486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B95BE-6493-FDDD-A151-1FE133C78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ISOLE, PENISOLE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EA7FCD4-2B2B-D692-6205-54555D50B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4672" y="1690688"/>
            <a:ext cx="6665202" cy="435133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AE39E96-843B-DF49-BF97-383895EC023F}"/>
              </a:ext>
            </a:extLst>
          </p:cNvPr>
          <p:cNvSpPr txBox="1"/>
          <p:nvPr/>
        </p:nvSpPr>
        <p:spPr>
          <a:xfrm>
            <a:off x="516194" y="1690688"/>
            <a:ext cx="43212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SONO PRESENTI NUMEROSE ISOLE, ARCIPELAGHI E PENISOLE.</a:t>
            </a:r>
          </a:p>
          <a:p>
            <a:endParaRPr lang="it-IT" dirty="0"/>
          </a:p>
          <a:p>
            <a:r>
              <a:rPr lang="it-IT" dirty="0"/>
              <a:t>TRA LE ISOLE RICORDIAMO:</a:t>
            </a:r>
          </a:p>
          <a:p>
            <a:r>
              <a:rPr lang="it-IT" b="1" dirty="0"/>
              <a:t>ISOLE ALEUTINE: </a:t>
            </a:r>
            <a:r>
              <a:rPr lang="it-IT" dirty="0"/>
              <a:t>arcipelago appartenente all’Alaska</a:t>
            </a:r>
          </a:p>
          <a:p>
            <a:r>
              <a:rPr lang="it-IT" b="1" dirty="0"/>
              <a:t>CUBA</a:t>
            </a:r>
            <a:r>
              <a:rPr lang="it-IT" dirty="0"/>
              <a:t>: l’isola maggiore delle Grandi Antille nel Mar dei Caraibi</a:t>
            </a:r>
          </a:p>
          <a:p>
            <a:r>
              <a:rPr lang="it-IT" b="1" dirty="0"/>
              <a:t>HAWAII</a:t>
            </a:r>
            <a:r>
              <a:rPr lang="it-IT" dirty="0"/>
              <a:t>: arcipelago vulcanico nel Pacifico centrale, parte degli Stati Uniti</a:t>
            </a:r>
          </a:p>
          <a:p>
            <a:endParaRPr lang="it-IT" dirty="0"/>
          </a:p>
          <a:p>
            <a:r>
              <a:rPr lang="it-IT" dirty="0"/>
              <a:t>TRA </a:t>
            </a:r>
            <a:r>
              <a:rPr lang="it-IT" b="1" dirty="0"/>
              <a:t>LE PENISOLE </a:t>
            </a:r>
            <a:r>
              <a:rPr lang="it-IT" dirty="0"/>
              <a:t>RICORDIAMO:</a:t>
            </a:r>
          </a:p>
          <a:p>
            <a:r>
              <a:rPr lang="it-IT" dirty="0"/>
              <a:t>-L’ALASKA</a:t>
            </a:r>
          </a:p>
          <a:p>
            <a:r>
              <a:rPr lang="it-IT" dirty="0"/>
              <a:t>-LA CALIFORNIA</a:t>
            </a:r>
          </a:p>
          <a:p>
            <a:r>
              <a:rPr lang="it-IT" dirty="0"/>
              <a:t>-LA FLORIDA</a:t>
            </a:r>
          </a:p>
          <a:p>
            <a:r>
              <a:rPr lang="it-IT" dirty="0"/>
              <a:t>-LO YUCATAN</a:t>
            </a:r>
          </a:p>
        </p:txBody>
      </p:sp>
    </p:spTree>
    <p:extLst>
      <p:ext uri="{BB962C8B-B14F-4D97-AF65-F5344CB8AC3E}">
        <p14:creationId xmlns:p14="http://schemas.microsoft.com/office/powerpoint/2010/main" val="146836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ADFC38-7F28-842F-1B66-D38E1C53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I RILIEVO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38C1E48-C9BE-165A-BCAA-59AB46FF7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0142" y="1690688"/>
            <a:ext cx="5939364" cy="435133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64135F-0B67-C06B-ADA2-7DFBEA22180F}"/>
              </a:ext>
            </a:extLst>
          </p:cNvPr>
          <p:cNvSpPr txBox="1"/>
          <p:nvPr/>
        </p:nvSpPr>
        <p:spPr>
          <a:xfrm>
            <a:off x="368710" y="1843548"/>
            <a:ext cx="37903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CONTINENTE PRESENTA UN TERRITORIO MOLTO VARIO, CON </a:t>
            </a:r>
            <a:r>
              <a:rPr lang="it-IT" b="1" dirty="0"/>
              <a:t>RILIEVI ESTESI</a:t>
            </a:r>
            <a:r>
              <a:rPr lang="it-IT" dirty="0"/>
              <a:t>, COLLOCATI SOPRATTUTTO A OVEST, LUNGO LA COSTA, CON UNA LUNGA DORSALE CHE SI SNODA DA NORD A SUD.</a:t>
            </a:r>
          </a:p>
          <a:p>
            <a:endParaRPr lang="it-IT" dirty="0"/>
          </a:p>
          <a:p>
            <a:r>
              <a:rPr lang="it-IT" dirty="0"/>
              <a:t>IL CONTINENTE PRESENTA DUNQUE UNA NETTA DISTINZIONE TRA </a:t>
            </a:r>
            <a:r>
              <a:rPr lang="it-IT" b="1" dirty="0"/>
              <a:t>LA ZONA OCCIDENTALE</a:t>
            </a:r>
            <a:r>
              <a:rPr lang="it-IT" dirty="0"/>
              <a:t>, DOMINATA DA IMPONENTI CATENE MONTUOSE GIOVANI, E </a:t>
            </a:r>
            <a:r>
              <a:rPr lang="it-IT" b="1" dirty="0"/>
              <a:t>LA ZONA ORIENTALE,</a:t>
            </a:r>
            <a:r>
              <a:rPr lang="it-IT" dirty="0"/>
              <a:t> CON RILEIVI PIÙ ANTICHI E PIANURE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102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7635CE-0171-B624-D7E6-B4EA1478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LE PIANURE E I DESERTI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DF820D1-0438-5400-280F-4F8829046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1646" y="1502688"/>
            <a:ext cx="6242154" cy="499018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D2EB14C-03F9-62F8-AD93-27AD6FB3A874}"/>
              </a:ext>
            </a:extLst>
          </p:cNvPr>
          <p:cNvSpPr txBox="1"/>
          <p:nvPr/>
        </p:nvSpPr>
        <p:spPr>
          <a:xfrm>
            <a:off x="244557" y="1502688"/>
            <a:ext cx="462241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Il continente presenta ampie zone pianeggianti e aree desertiche</a:t>
            </a:r>
          </a:p>
          <a:p>
            <a:endParaRPr lang="it-IT" dirty="0"/>
          </a:p>
          <a:p>
            <a:r>
              <a:rPr lang="it-IT" b="1" dirty="0"/>
              <a:t>PIANURE</a:t>
            </a:r>
          </a:p>
          <a:p>
            <a:r>
              <a:rPr lang="it-IT" b="1" dirty="0"/>
              <a:t>Grandi Pianure </a:t>
            </a:r>
            <a:r>
              <a:rPr lang="it-IT" dirty="0"/>
              <a:t>(Nord America): una vasta distesa di praterie e steppe che si estende ad est delle Montagne Rocciose. Lo Scudo canadese è un vasto altopiano roccioso caratterizzato da colline arrotondate, laghi e foreste. Copre quasi la metà del Canada in una forma a ferro di cavallo </a:t>
            </a:r>
          </a:p>
          <a:p>
            <a:r>
              <a:rPr lang="it-IT" b="1" dirty="0"/>
              <a:t>Pampas </a:t>
            </a:r>
            <a:r>
              <a:rPr lang="it-IT" dirty="0"/>
              <a:t>(Sud America): vaste pianure fertili in Argentina, note per l'agricoltura e l'allevamento.</a:t>
            </a:r>
          </a:p>
          <a:p>
            <a:r>
              <a:rPr lang="it-IT" b="1" dirty="0"/>
              <a:t>Amazzonia</a:t>
            </a:r>
            <a:r>
              <a:rPr lang="it-IT" dirty="0"/>
              <a:t>: è una vasta area pianeggiante nota per la sua estesa foresta pluviale, si sviluppa sul territorio di nove stati sudamericani, con la maggior parte della sua estensione in Brasile</a:t>
            </a:r>
          </a:p>
        </p:txBody>
      </p:sp>
    </p:spTree>
    <p:extLst>
      <p:ext uri="{BB962C8B-B14F-4D97-AF65-F5344CB8AC3E}">
        <p14:creationId xmlns:p14="http://schemas.microsoft.com/office/powerpoint/2010/main" val="2539746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DE24FD-6116-ED63-EA98-F727E5AF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I FIUMI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7199AEE-AAE8-3057-198D-D072130FE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489587"/>
            <a:ext cx="5605470" cy="486696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FC68C57-ED11-9CD3-91A3-0D1D7B113604}"/>
              </a:ext>
            </a:extLst>
          </p:cNvPr>
          <p:cNvSpPr txBox="1"/>
          <p:nvPr/>
        </p:nvSpPr>
        <p:spPr>
          <a:xfrm>
            <a:off x="244036" y="1380534"/>
            <a:ext cx="46204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L'America ospita alcuni dei sistemi fluviali più vasti e spettacolari del pianeta, distribuiti tra le regioni del Nord e del Sud.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BC6AC13-3123-0E53-4A9D-93D51488B8F3}"/>
              </a:ext>
            </a:extLst>
          </p:cNvPr>
          <p:cNvSpPr txBox="1"/>
          <p:nvPr/>
        </p:nvSpPr>
        <p:spPr>
          <a:xfrm>
            <a:off x="244036" y="2430478"/>
            <a:ext cx="550429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b="1" u="none" strike="noStrike" dirty="0">
                <a:effectLst/>
                <a:latin typeface="Google Sans"/>
              </a:rPr>
              <a:t>Mississippi-Missouri</a:t>
            </a:r>
            <a:r>
              <a:rPr lang="it-IT" dirty="0">
                <a:latin typeface="Google Sans"/>
              </a:rPr>
              <a:t>: è</a:t>
            </a:r>
            <a:r>
              <a:rPr lang="it-IT" b="0" u="none" strike="noStrike" dirty="0">
                <a:effectLst/>
                <a:latin typeface="Google Sans"/>
              </a:rPr>
              <a:t> il sistema fluviale più lungo della regione</a:t>
            </a:r>
            <a:r>
              <a:rPr lang="it-IT" dirty="0">
                <a:latin typeface="Google Sans"/>
              </a:rPr>
              <a:t>, formano </a:t>
            </a:r>
            <a:r>
              <a:rPr lang="it-IT" b="0" u="none" strike="noStrike" dirty="0">
                <a:effectLst/>
                <a:latin typeface="Google Sans"/>
              </a:rPr>
              <a:t>un bacino enorme che tocca 31 stati degli USA</a:t>
            </a:r>
          </a:p>
          <a:p>
            <a:pPr>
              <a:buNone/>
            </a:pPr>
            <a:r>
              <a:rPr lang="it-IT" b="1" u="none" strike="noStrike" dirty="0">
                <a:effectLst/>
                <a:latin typeface="Google Sans"/>
              </a:rPr>
              <a:t>San Lorenzo</a:t>
            </a:r>
            <a:r>
              <a:rPr lang="it-IT" b="0" u="none" strike="noStrike" dirty="0">
                <a:effectLst/>
                <a:latin typeface="Google Sans"/>
              </a:rPr>
              <a:t>: cruciale per il commercio, collega i Grandi Laghi all'Oceano Atlantico</a:t>
            </a:r>
          </a:p>
          <a:p>
            <a:pPr>
              <a:buNone/>
            </a:pPr>
            <a:r>
              <a:rPr lang="it-IT" b="1" u="none" strike="noStrike" dirty="0">
                <a:effectLst/>
                <a:latin typeface="Google Sans"/>
              </a:rPr>
              <a:t>Mackenzie</a:t>
            </a:r>
            <a:r>
              <a:rPr lang="it-IT" b="0" u="none" strike="noStrike" dirty="0">
                <a:effectLst/>
                <a:latin typeface="Google Sans"/>
              </a:rPr>
              <a:t>: il fiume più lungo del Canada, scorre verso l'Oceano Artico</a:t>
            </a:r>
          </a:p>
          <a:p>
            <a:pPr>
              <a:buNone/>
            </a:pPr>
            <a:r>
              <a:rPr lang="it-IT" b="1" dirty="0"/>
              <a:t>Rio delle Amazzoni</a:t>
            </a:r>
            <a:r>
              <a:rPr lang="it-IT" dirty="0"/>
              <a:t>: è il fiume più grande del mondo Con i suoi circa 6.400-6.900 km, contende al Nilo il primato di lunghezza</a:t>
            </a:r>
          </a:p>
          <a:p>
            <a:pPr>
              <a:buNone/>
            </a:pPr>
            <a:r>
              <a:rPr lang="it-IT" b="1" dirty="0"/>
              <a:t>Paraná</a:t>
            </a:r>
            <a:r>
              <a:rPr lang="it-IT" dirty="0"/>
              <a:t>: attraversa Brasile, Paraguay e Argentina. Insieme al fiume </a:t>
            </a:r>
            <a:r>
              <a:rPr lang="it-IT" b="1" dirty="0"/>
              <a:t>Uruguay</a:t>
            </a:r>
            <a:r>
              <a:rPr lang="it-IT" dirty="0"/>
              <a:t>, confluisce nel gigantesco estuario del </a:t>
            </a:r>
            <a:r>
              <a:rPr lang="it-IT" dirty="0" err="1"/>
              <a:t>Río</a:t>
            </a:r>
            <a:r>
              <a:rPr lang="it-IT" dirty="0"/>
              <a:t> de la Plata</a:t>
            </a:r>
          </a:p>
          <a:p>
            <a:pPr>
              <a:buNone/>
            </a:pPr>
            <a:r>
              <a:rPr lang="it-IT" b="1" dirty="0"/>
              <a:t>Orinoco</a:t>
            </a:r>
            <a:r>
              <a:rPr lang="it-IT" dirty="0"/>
              <a:t>: scorre principalmente in Venezuela e Colombia</a:t>
            </a:r>
          </a:p>
        </p:txBody>
      </p:sp>
    </p:spTree>
    <p:extLst>
      <p:ext uri="{BB962C8B-B14F-4D97-AF65-F5344CB8AC3E}">
        <p14:creationId xmlns:p14="http://schemas.microsoft.com/office/powerpoint/2010/main" val="432561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873A18-76D2-9E65-53B8-F9D0EE06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I LAGHI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1197525-5371-C788-1B3B-172D2404E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540811"/>
            <a:ext cx="5257800" cy="435133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35B1B499-8354-5F11-F2D8-B88259EF0C88}"/>
              </a:ext>
            </a:extLst>
          </p:cNvPr>
          <p:cNvSpPr txBox="1"/>
          <p:nvPr/>
        </p:nvSpPr>
        <p:spPr>
          <a:xfrm>
            <a:off x="243369" y="1540811"/>
            <a:ext cx="543475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 laghi dell'America sono tra i più grandi e importanti al mondo, con caratteristiche molto diverse tra il Nord e il Sud del continente.</a:t>
            </a:r>
          </a:p>
          <a:p>
            <a:endParaRPr lang="it-IT" dirty="0"/>
          </a:p>
          <a:p>
            <a:r>
              <a:rPr lang="it-IT" dirty="0"/>
              <a:t>Il Nord America è celebre per il sistema dei </a:t>
            </a:r>
            <a:r>
              <a:rPr lang="it-IT" b="1" dirty="0"/>
              <a:t>Grandi Laghi</a:t>
            </a:r>
            <a:r>
              <a:rPr lang="it-IT" dirty="0"/>
              <a:t>, la più vasta distesa di acqua dolce al mondo, situata al confine tra USA e Canada.</a:t>
            </a:r>
          </a:p>
          <a:p>
            <a:r>
              <a:rPr lang="it-IT" dirty="0"/>
              <a:t>In Sud America i laghi sono meno numerosi ma hanno record geografici unici:</a:t>
            </a:r>
          </a:p>
          <a:p>
            <a:r>
              <a:rPr lang="it-IT" b="1" dirty="0"/>
              <a:t>Lago Titicaca</a:t>
            </a:r>
            <a:r>
              <a:rPr lang="it-IT" dirty="0"/>
              <a:t>: situato sulle Ande tra Perù e Bolivia a 3.812 metri di altitudine, è il lago navigabile più alto del mondo.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0422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AA19C2-952C-3516-6965-6B839B849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CLIMI E BIOMI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8043B2-FADA-5E16-00B2-3F3E7892B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1" y="1047136"/>
            <a:ext cx="7391399" cy="5574890"/>
          </a:xfrm>
        </p:spPr>
        <p:txBody>
          <a:bodyPr>
            <a:normAutofit fontScale="55000" lnSpcReduction="20000"/>
          </a:bodyPr>
          <a:lstStyle/>
          <a:p>
            <a:r>
              <a:rPr lang="it-IT" dirty="0"/>
              <a:t>L'estensione dell'America dal Polo Nord al Polo Sud crea una varietà climatica e di biomi unica, che segue quasi perfettamente le fasce di latitudine.</a:t>
            </a:r>
          </a:p>
          <a:p>
            <a:r>
              <a:rPr lang="it-IT" b="1" dirty="0"/>
              <a:t>Clima Polare e Subpolare (Artico), </a:t>
            </a:r>
            <a:r>
              <a:rPr lang="it-IT" dirty="0"/>
              <a:t>il bioma dominante è la </a:t>
            </a:r>
            <a:r>
              <a:rPr lang="it-IT" b="1" dirty="0"/>
              <a:t>Tundra</a:t>
            </a:r>
            <a:r>
              <a:rPr lang="it-IT" dirty="0"/>
              <a:t>, con muschi, licheni e suolo perennemente ghiacciato (permafrost).</a:t>
            </a:r>
          </a:p>
          <a:p>
            <a:r>
              <a:rPr lang="it-IT" b="1" dirty="0"/>
              <a:t>Clima Continentale Freddo:</a:t>
            </a:r>
            <a:r>
              <a:rPr lang="it-IT" dirty="0"/>
              <a:t> tipico di gran parte del Canada e degli USA settentrionali. Qui domina la </a:t>
            </a:r>
            <a:r>
              <a:rPr lang="it-IT" b="1" dirty="0"/>
              <a:t>Taiga</a:t>
            </a:r>
            <a:r>
              <a:rPr lang="it-IT" dirty="0"/>
              <a:t> (foresta boreale di conifere).</a:t>
            </a:r>
          </a:p>
          <a:p>
            <a:r>
              <a:rPr lang="it-IT" b="1" dirty="0"/>
              <a:t>Clima Temperato:</a:t>
            </a:r>
            <a:r>
              <a:rPr lang="it-IT" dirty="0"/>
              <a:t> presente negli USA centrali e orientali. Il bioma è la </a:t>
            </a:r>
            <a:r>
              <a:rPr lang="it-IT" b="1" dirty="0"/>
              <a:t>Foresta di latifoglie</a:t>
            </a:r>
            <a:r>
              <a:rPr lang="it-IT" dirty="0"/>
              <a:t> o la </a:t>
            </a:r>
            <a:r>
              <a:rPr lang="it-IT" b="1" dirty="0"/>
              <a:t>Prateria</a:t>
            </a:r>
            <a:r>
              <a:rPr lang="it-IT" dirty="0"/>
              <a:t> (le Grandi Pianure).</a:t>
            </a:r>
          </a:p>
          <a:p>
            <a:r>
              <a:rPr lang="it-IT" b="1" dirty="0"/>
              <a:t>Clima Arido:</a:t>
            </a:r>
            <a:r>
              <a:rPr lang="it-IT" dirty="0"/>
              <a:t> nelle zone interne degli USA e del Messico settentrionale, dove troviamo </a:t>
            </a:r>
            <a:r>
              <a:rPr lang="it-IT" b="1" dirty="0"/>
              <a:t>Deserti</a:t>
            </a:r>
            <a:r>
              <a:rPr lang="it-IT" dirty="0"/>
              <a:t> (come quello di Sonora o il Mojave).</a:t>
            </a:r>
            <a:endParaRPr lang="it-IT" b="1" dirty="0"/>
          </a:p>
          <a:p>
            <a:r>
              <a:rPr lang="it-IT" b="1" dirty="0"/>
              <a:t>Clima Tropicale Umido:</a:t>
            </a:r>
            <a:r>
              <a:rPr lang="it-IT" dirty="0"/>
              <a:t> caldo e piovoso tutto l'anno. Il bioma principale è la </a:t>
            </a:r>
            <a:r>
              <a:rPr lang="it-IT" b="1" dirty="0"/>
              <a:t>Foresta pluviale</a:t>
            </a:r>
            <a:r>
              <a:rPr lang="it-IT" dirty="0"/>
              <a:t> e, lungo le coste, le mangrovie.</a:t>
            </a:r>
          </a:p>
          <a:p>
            <a:r>
              <a:rPr lang="it-IT" b="1" dirty="0"/>
              <a:t>Clima Equatoriale:</a:t>
            </a:r>
            <a:r>
              <a:rPr lang="it-IT" dirty="0"/>
              <a:t> domina il bacino del Rio delle Amazzoni. Il bioma è la </a:t>
            </a:r>
            <a:r>
              <a:rPr lang="it-IT" b="1" dirty="0"/>
              <a:t>Foresta Amazzonica</a:t>
            </a:r>
            <a:r>
              <a:rPr lang="it-IT" dirty="0"/>
              <a:t>, la più grande biodiversità del pianeta.</a:t>
            </a:r>
          </a:p>
          <a:p>
            <a:r>
              <a:rPr lang="it-IT" b="1" dirty="0"/>
              <a:t>Clima Tropicale (Savana):</a:t>
            </a:r>
            <a:r>
              <a:rPr lang="it-IT" dirty="0"/>
              <a:t> presente in Brasile (</a:t>
            </a:r>
            <a:r>
              <a:rPr lang="it-IT" dirty="0" err="1"/>
              <a:t>Cerrado</a:t>
            </a:r>
            <a:r>
              <a:rPr lang="it-IT" dirty="0"/>
              <a:t>) e Venezuela (Llanos). Il bioma è la </a:t>
            </a:r>
            <a:r>
              <a:rPr lang="it-IT" b="1" dirty="0"/>
              <a:t>Savana</a:t>
            </a:r>
            <a:r>
              <a:rPr lang="it-IT" dirty="0"/>
              <a:t>, con erbe alte e alberi sparsi.</a:t>
            </a:r>
          </a:p>
          <a:p>
            <a:r>
              <a:rPr lang="it-IT" b="1" dirty="0"/>
              <a:t>Clima Arido e Desertico:</a:t>
            </a:r>
            <a:r>
              <a:rPr lang="it-IT" dirty="0"/>
              <a:t> lungo la costa del Pacifico (Deserto di </a:t>
            </a:r>
            <a:r>
              <a:rPr lang="it-IT" b="1" dirty="0"/>
              <a:t>Atacama</a:t>
            </a:r>
            <a:r>
              <a:rPr lang="it-IT" dirty="0"/>
              <a:t>, il più arido al mondo) e nella Patagonia argentina (steppa fredda).</a:t>
            </a:r>
          </a:p>
          <a:p>
            <a:r>
              <a:rPr lang="it-IT" b="1" dirty="0"/>
              <a:t>Clima di Alta Montagna:</a:t>
            </a:r>
            <a:r>
              <a:rPr lang="it-IT" dirty="0"/>
              <a:t> lungo la catena delle </a:t>
            </a:r>
            <a:r>
              <a:rPr lang="it-IT" b="1" dirty="0"/>
              <a:t>Ande</a:t>
            </a:r>
            <a:r>
              <a:rPr lang="it-IT" dirty="0"/>
              <a:t>, dove la vegetazione cambia drasticamente con l'altitudine (dai pascoli d'alta quota ai ghiacciai).</a:t>
            </a:r>
          </a:p>
          <a:p>
            <a:r>
              <a:rPr lang="it-IT" b="1" dirty="0"/>
              <a:t>Clima Mediterraneo/Oceanico:</a:t>
            </a:r>
            <a:r>
              <a:rPr lang="it-IT" dirty="0"/>
              <a:t> nel Cile centrale e meridionale, con foreste temperate simili a quelle europee.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227833B-683D-6480-FD78-C474E4DC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8876" y="1047137"/>
            <a:ext cx="3908323" cy="47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768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1186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Google Sans</vt:lpstr>
      <vt:lpstr>Tema di Office</vt:lpstr>
      <vt:lpstr>IL CONTINENTE AMERICANO</vt:lpstr>
      <vt:lpstr>I CONFINI</vt:lpstr>
      <vt:lpstr>LE REGIONI</vt:lpstr>
      <vt:lpstr>AMERICA SETTENTRIONALE</vt:lpstr>
      <vt:lpstr>AMERICA CENTRALE</vt:lpstr>
      <vt:lpstr>Presentazione standard di PowerPoint</vt:lpstr>
      <vt:lpstr>AMERICA MERIDIONALE</vt:lpstr>
      <vt:lpstr>LE COSTE, I MARI E I GOLFI</vt:lpstr>
      <vt:lpstr>ISOLE, PENISOLE</vt:lpstr>
      <vt:lpstr>I RILIEVO</vt:lpstr>
      <vt:lpstr>LE PIANURE E I DESERTI</vt:lpstr>
      <vt:lpstr>I FIUMI</vt:lpstr>
      <vt:lpstr>I LAGHI</vt:lpstr>
      <vt:lpstr>CLIMI E BIOMI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Emanuela</dc:creator>
  <cp:lastModifiedBy>Emanuela</cp:lastModifiedBy>
  <cp:revision>17</cp:revision>
  <dcterms:created xsi:type="dcterms:W3CDTF">2026-05-10T08:05:57Z</dcterms:created>
  <dcterms:modified xsi:type="dcterms:W3CDTF">2026-05-10T09:21:31Z</dcterms:modified>
</cp:coreProperties>
</file>