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588" autoAdjust="0"/>
  </p:normalViewPr>
  <p:slideViewPr>
    <p:cSldViewPr snapToObjects="1">
      <p:cViewPr varScale="1">
        <p:scale>
          <a:sx n="57" d="100"/>
          <a:sy n="57" d="100"/>
        </p:scale>
        <p:origin x="17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4D508-835B-C94F-9657-6DF0FE307616}" type="datetimeFigureOut">
              <a:rPr lang="it-IT" smtClean="0"/>
              <a:t>08/09/2019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65F67-E706-7542-9F9C-A44E55885C5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162300" y="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INDOEUROPEO</a:t>
            </a:r>
          </a:p>
        </p:txBody>
      </p:sp>
      <p:cxnSp>
        <p:nvCxnSpPr>
          <p:cNvPr id="7" name="Connettore 2 6"/>
          <p:cNvCxnSpPr/>
          <p:nvPr/>
        </p:nvCxnSpPr>
        <p:spPr>
          <a:xfrm>
            <a:off x="5181602" y="37092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019800" y="147935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LINGUA PARLATA DA ANTICHE TRIBU’ CHE VIVEVANO NEI MONTI URALI GIA’ NEL 3000 </a:t>
            </a:r>
            <a:r>
              <a:rPr lang="it-IT" sz="1200" dirty="0" err="1"/>
              <a:t>A.C.</a:t>
            </a:r>
            <a:r>
              <a:rPr lang="it-IT" sz="1200" dirty="0"/>
              <a:t> </a:t>
            </a:r>
          </a:p>
        </p:txBody>
      </p:sp>
      <p:cxnSp>
        <p:nvCxnSpPr>
          <p:cNvPr id="13" name="Connettore 2 12"/>
          <p:cNvCxnSpPr/>
          <p:nvPr/>
        </p:nvCxnSpPr>
        <p:spPr>
          <a:xfrm rot="10800000">
            <a:off x="2514600" y="1018320"/>
            <a:ext cx="4953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81000" y="794266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DI</a:t>
            </a:r>
            <a:r>
              <a:rPr lang="it-IT" sz="1200" dirty="0"/>
              <a:t> QUESTA LINGUA NON RESTANO TESTIMONIANZE SCRITTE</a:t>
            </a:r>
          </a:p>
        </p:txBody>
      </p:sp>
      <p:cxnSp>
        <p:nvCxnSpPr>
          <p:cNvPr id="23" name="Connettore 2 22"/>
          <p:cNvCxnSpPr/>
          <p:nvPr/>
        </p:nvCxnSpPr>
        <p:spPr>
          <a:xfrm rot="5400000">
            <a:off x="3877000" y="526165"/>
            <a:ext cx="314459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279778" y="683792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E’ LA MADRE </a:t>
            </a:r>
            <a:r>
              <a:rPr lang="it-IT" sz="1200" dirty="0" err="1"/>
              <a:t>DI</a:t>
            </a:r>
            <a:r>
              <a:rPr lang="it-IT" sz="1200" dirty="0"/>
              <a:t> MOLTE LINGUE PARLATE IN ASIA E IN EUROPA</a:t>
            </a:r>
          </a:p>
        </p:txBody>
      </p:sp>
      <p:cxnSp>
        <p:nvCxnSpPr>
          <p:cNvPr id="28" name="Connettore 2 27"/>
          <p:cNvCxnSpPr/>
          <p:nvPr/>
        </p:nvCxnSpPr>
        <p:spPr>
          <a:xfrm rot="5400000">
            <a:off x="6854076" y="1026790"/>
            <a:ext cx="46663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6172200" y="1330123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QUANDO QUESTE TRIBU’ MIGRANO IN EUROPA E IN ASIA, PORTANO LA LORO LINGUA.</a:t>
            </a:r>
          </a:p>
          <a:p>
            <a:r>
              <a:rPr lang="it-IT" sz="1200" dirty="0"/>
              <a:t> DALLA MESCOLANZA CON I DIALETTI LOCALI SI FORMANO NUOVE LINGUE</a:t>
            </a:r>
          </a:p>
        </p:txBody>
      </p:sp>
      <p:cxnSp>
        <p:nvCxnSpPr>
          <p:cNvPr id="31" name="Connettore 2 30"/>
          <p:cNvCxnSpPr/>
          <p:nvPr/>
        </p:nvCxnSpPr>
        <p:spPr>
          <a:xfrm rot="5400000">
            <a:off x="3824542" y="1516729"/>
            <a:ext cx="42493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 rot="10800000" flipV="1">
            <a:off x="5334002" y="2285997"/>
            <a:ext cx="457199" cy="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009900" y="1811271"/>
            <a:ext cx="2552702" cy="143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000000"/>
                </a:solidFill>
              </a:rPr>
              <a:t>QUALI SONO QUESTE LINGUE?</a:t>
            </a:r>
          </a:p>
          <a:p>
            <a:pPr>
              <a:buFont typeface="Arial"/>
              <a:buChar char="•"/>
            </a:pPr>
            <a:r>
              <a:rPr lang="it-IT" sz="1200" dirty="0"/>
              <a:t> LINGUE GERMANICHE</a:t>
            </a:r>
          </a:p>
          <a:p>
            <a:pPr>
              <a:buFont typeface="Arial"/>
              <a:buChar char="•"/>
            </a:pPr>
            <a:r>
              <a:rPr lang="it-IT" sz="1200" dirty="0"/>
              <a:t> SANSCRITO (INDIA)</a:t>
            </a:r>
          </a:p>
          <a:p>
            <a:pPr>
              <a:buFont typeface="Arial"/>
              <a:buChar char="•"/>
            </a:pPr>
            <a:r>
              <a:rPr lang="it-IT" sz="1200" dirty="0"/>
              <a:t> PERSIANO</a:t>
            </a:r>
          </a:p>
          <a:p>
            <a:pPr>
              <a:buFont typeface="Arial"/>
              <a:buChar char="•"/>
            </a:pPr>
            <a:r>
              <a:rPr lang="it-IT" sz="1200" dirty="0"/>
              <a:t> LINGUE SLAVE</a:t>
            </a:r>
          </a:p>
          <a:p>
            <a:pPr>
              <a:buFont typeface="Arial"/>
              <a:buChar char="•"/>
            </a:pPr>
            <a:r>
              <a:rPr lang="it-IT" sz="1200" dirty="0"/>
              <a:t> GRECO</a:t>
            </a:r>
          </a:p>
          <a:p>
            <a:pPr>
              <a:buFont typeface="Arial"/>
              <a:buChar char="•"/>
            </a:pPr>
            <a:r>
              <a:rPr lang="it-IT" sz="1200" dirty="0"/>
              <a:t> </a:t>
            </a:r>
            <a:r>
              <a:rPr lang="it-IT" sz="1200" b="1" dirty="0"/>
              <a:t>LATINO</a:t>
            </a:r>
          </a:p>
          <a:p>
            <a:endParaRPr lang="it-IT" dirty="0"/>
          </a:p>
        </p:txBody>
      </p:sp>
      <p:cxnSp>
        <p:nvCxnSpPr>
          <p:cNvPr id="38" name="Connettore 2 37"/>
          <p:cNvCxnSpPr/>
          <p:nvPr/>
        </p:nvCxnSpPr>
        <p:spPr>
          <a:xfrm rot="16200000" flipH="1">
            <a:off x="3809601" y="3477838"/>
            <a:ext cx="456407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666999" y="3706042"/>
            <a:ext cx="304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LINGUA PARLATA NELL’IMPERO ROMANO </a:t>
            </a:r>
            <a:r>
              <a:rPr lang="it-IT" sz="1200" dirty="0" err="1"/>
              <a:t>D’OCCIDENTE</a:t>
            </a:r>
            <a:r>
              <a:rPr lang="it-IT" sz="1200" dirty="0"/>
              <a:t>. DAL LATINO DERIVANO ALTRE LINGUE EUROPEE, DETTE </a:t>
            </a:r>
            <a:r>
              <a:rPr lang="it-IT" sz="1200" b="1" dirty="0"/>
              <a:t>LINGUE NEOLATINE </a:t>
            </a:r>
          </a:p>
        </p:txBody>
      </p:sp>
      <p:cxnSp>
        <p:nvCxnSpPr>
          <p:cNvPr id="46" name="Connettore 2 45"/>
          <p:cNvCxnSpPr/>
          <p:nvPr/>
        </p:nvCxnSpPr>
        <p:spPr>
          <a:xfrm>
            <a:off x="5753100" y="41148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6629400" y="3249634"/>
            <a:ext cx="228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RUMENO</a:t>
            </a:r>
          </a:p>
          <a:p>
            <a:r>
              <a:rPr lang="it-IT" sz="1200" dirty="0"/>
              <a:t>LADINO</a:t>
            </a:r>
          </a:p>
          <a:p>
            <a:r>
              <a:rPr lang="it-IT" sz="1200" dirty="0"/>
              <a:t>SARDO</a:t>
            </a:r>
          </a:p>
          <a:p>
            <a:r>
              <a:rPr lang="it-IT" sz="1200" dirty="0"/>
              <a:t>FRANCESE  </a:t>
            </a:r>
          </a:p>
          <a:p>
            <a:r>
              <a:rPr lang="it-IT" sz="1200" dirty="0"/>
              <a:t>SPAGNOLO  </a:t>
            </a:r>
          </a:p>
          <a:p>
            <a:r>
              <a:rPr lang="it-IT" sz="1200" dirty="0"/>
              <a:t>PORTOGHESE</a:t>
            </a:r>
          </a:p>
          <a:p>
            <a:r>
              <a:rPr lang="it-IT" sz="1200" dirty="0"/>
              <a:t>ITALIANO</a:t>
            </a:r>
          </a:p>
        </p:txBody>
      </p:sp>
      <p:cxnSp>
        <p:nvCxnSpPr>
          <p:cNvPr id="51" name="Connettore 2 50"/>
          <p:cNvCxnSpPr/>
          <p:nvPr/>
        </p:nvCxnSpPr>
        <p:spPr>
          <a:xfrm rot="5400000">
            <a:off x="3776385" y="4633835"/>
            <a:ext cx="52442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990600" y="4896843"/>
            <a:ext cx="45720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COME E’ AVVENUTO IL PASSAGGIO DAL LATINO ALL’ITALIANO? </a:t>
            </a:r>
          </a:p>
          <a:p>
            <a:r>
              <a:rPr lang="it-IT" sz="1200" dirty="0"/>
              <a:t>- </a:t>
            </a:r>
            <a:r>
              <a:rPr lang="it-IT" sz="1200" dirty="0" err="1"/>
              <a:t>CI</a:t>
            </a:r>
            <a:r>
              <a:rPr lang="it-IT" sz="1200" dirty="0"/>
              <a:t> SONO VOLUTI SECOLI. DUNQUE E’ STATO UN PASSAGGIO GRADUALE</a:t>
            </a:r>
          </a:p>
          <a:p>
            <a:r>
              <a:rPr lang="it-IT" sz="1200" dirty="0"/>
              <a:t>-IL PROCESSO E’ INIZIATO CON LE INVASIONI BARBARICHE, CHE PORTA A UN MISCUGLIO </a:t>
            </a:r>
            <a:r>
              <a:rPr lang="it-IT" sz="1200" dirty="0" err="1"/>
              <a:t>DI</a:t>
            </a:r>
            <a:r>
              <a:rPr lang="it-IT" sz="1200" dirty="0"/>
              <a:t> GENTI E LINGUE DIVERSE</a:t>
            </a:r>
          </a:p>
          <a:p>
            <a:r>
              <a:rPr lang="it-IT" sz="1200" dirty="0"/>
              <a:t>-IL LATINO INIZIA A ESSERE STORPIATO DAL POPOLO, DANDO VITA A UNA NUOVA LINGUA (LINGUA VOLGARE = DEL VOLGO, OSSIA DEL POPOLO) </a:t>
            </a:r>
          </a:p>
          <a:p>
            <a:r>
              <a:rPr lang="it-IT" sz="1200" dirty="0"/>
              <a:t>-LE PERSONE COLTE CONTINUANO A PARLARE LATINO (ARISTOCRATICI- STUDIOSI E LETTERATI- ECCLESIASTICI)    </a:t>
            </a:r>
          </a:p>
        </p:txBody>
      </p:sp>
      <p:cxnSp>
        <p:nvCxnSpPr>
          <p:cNvPr id="56" name="Connettore 2 55"/>
          <p:cNvCxnSpPr/>
          <p:nvPr/>
        </p:nvCxnSpPr>
        <p:spPr>
          <a:xfrm rot="10800000" flipV="1">
            <a:off x="5908677" y="4634629"/>
            <a:ext cx="681828" cy="5147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/>
          <p:nvPr/>
        </p:nvCxnSpPr>
        <p:spPr>
          <a:xfrm rot="5400000">
            <a:off x="711009" y="1717806"/>
            <a:ext cx="55600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CasellaDiTesto 70"/>
          <p:cNvSpPr txBox="1"/>
          <p:nvPr/>
        </p:nvSpPr>
        <p:spPr>
          <a:xfrm>
            <a:off x="381000" y="1996603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COME FACCIAMO A SAPERE CHE E’ ESISTITA?</a:t>
            </a:r>
          </a:p>
          <a:p>
            <a:r>
              <a:rPr lang="it-IT" sz="1200" dirty="0"/>
              <a:t>DAL CONFRONTO TRA LE LINGUEDERIVATE</a:t>
            </a:r>
          </a:p>
          <a:p>
            <a:r>
              <a:rPr lang="it-IT" sz="1200" dirty="0"/>
              <a:t> </a:t>
            </a:r>
          </a:p>
        </p:txBody>
      </p:sp>
      <p:cxnSp>
        <p:nvCxnSpPr>
          <p:cNvPr id="73" name="Connettore 2 72"/>
          <p:cNvCxnSpPr/>
          <p:nvPr/>
        </p:nvCxnSpPr>
        <p:spPr>
          <a:xfrm flipV="1">
            <a:off x="2286000" y="2774894"/>
            <a:ext cx="561976" cy="2386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/>
          <p:nvPr/>
        </p:nvCxnSpPr>
        <p:spPr>
          <a:xfrm rot="5400000">
            <a:off x="868343" y="2892391"/>
            <a:ext cx="237368" cy="23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CasellaDiTesto 78"/>
          <p:cNvSpPr txBox="1"/>
          <p:nvPr/>
        </p:nvSpPr>
        <p:spPr>
          <a:xfrm>
            <a:off x="152399" y="3013544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LE SOMIGLIANZE  TRA QUESTE LINGUE SONO TROPPE PER ESSERE CASUALI</a:t>
            </a:r>
          </a:p>
          <a:p>
            <a:r>
              <a:rPr lang="it-IT" sz="1200" dirty="0"/>
              <a:t>LA PAROLA MADRE IN GRECO E’ METER, IN LATINO MATER, IN SANSCRITO MATA’, MUTTER IN TEDESCO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9A3B2D-AB5E-4989-BC3D-89BEE42AA57F}"/>
              </a:ext>
            </a:extLst>
          </p:cNvPr>
          <p:cNvSpPr txBox="1"/>
          <p:nvPr/>
        </p:nvSpPr>
        <p:spPr>
          <a:xfrm>
            <a:off x="6972300" y="6461398"/>
            <a:ext cx="236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Emanuela Amici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245</Words>
  <Application>Microsoft Office PowerPoint</Application>
  <PresentationFormat>Presentazione su schermo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Emanuela</dc:creator>
  <cp:lastModifiedBy>emanuela amici</cp:lastModifiedBy>
  <cp:revision>11</cp:revision>
  <dcterms:created xsi:type="dcterms:W3CDTF">2016-09-08T13:32:45Z</dcterms:created>
  <dcterms:modified xsi:type="dcterms:W3CDTF">2019-09-08T18:51:19Z</dcterms:modified>
</cp:coreProperties>
</file>