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74" r:id="rId5"/>
    <p:sldId id="263" r:id="rId6"/>
    <p:sldId id="258" r:id="rId7"/>
    <p:sldId id="259" r:id="rId8"/>
    <p:sldId id="268" r:id="rId9"/>
    <p:sldId id="260" r:id="rId10"/>
    <p:sldId id="261" r:id="rId11"/>
    <p:sldId id="265" r:id="rId12"/>
    <p:sldId id="266" r:id="rId13"/>
    <p:sldId id="267" r:id="rId14"/>
    <p:sldId id="262" r:id="rId15"/>
    <p:sldId id="264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939B6F-0B9B-E6EA-0F86-F8F2EF7D5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A9E8C03-8C64-AA88-91EE-4E0F5B0664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95B8DC6-0E3A-81CD-332F-DDB73D56C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4F5C-34C9-4ECA-BF38-C65D046D3240}" type="datetimeFigureOut">
              <a:rPr lang="it-IT" smtClean="0"/>
              <a:t>08/03/2026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AB72E5-EECA-4CA6-293C-051A430C1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97D9AC-74B9-41BA-453A-07368A15B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D805-9E7F-4D20-A1B7-FAD4E33EB2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8685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C7D97E-A6F5-C8F9-B9B8-16BF896D9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A1ABF4-6D94-6C02-FF3D-CF7D37EBE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BBE0A5-888F-B32E-DE05-AFC285834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4F5C-34C9-4ECA-BF38-C65D046D3240}" type="datetimeFigureOut">
              <a:rPr lang="it-IT" smtClean="0"/>
              <a:t>08/03/2026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D53FF26-6796-EC91-CAE5-45A5D587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479813-249F-18C9-E172-44F8729E9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D805-9E7F-4D20-A1B7-FAD4E33EB2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9377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C43A13-C926-66A4-8DD0-C41411EF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499B9A4-E65B-38BA-439E-F13570FC5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043480-16D0-5EB8-1DB3-392CE7AC3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4F5C-34C9-4ECA-BF38-C65D046D3240}" type="datetimeFigureOut">
              <a:rPr lang="it-IT" smtClean="0"/>
              <a:t>08/03/2026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56CED09-45AC-09B0-32CD-A591816EA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D1A1E83-7A68-75EA-6F61-2044EE86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D805-9E7F-4D20-A1B7-FAD4E33EB2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863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44E771-0159-CC8F-2084-052B131D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D048EAE-573F-998A-CE73-FEA387A4C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9C8E0AA-6D45-6168-D2AB-2FCA5C9FB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86A7C79-7EDB-6A77-76AA-1B0ABD4FC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4F5C-34C9-4ECA-BF38-C65D046D3240}" type="datetimeFigureOut">
              <a:rPr lang="it-IT" smtClean="0"/>
              <a:t>08/03/2026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F34E341-15AA-3628-4387-19F2E4CA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1EEC8CF-8EC2-5C01-03CA-916A37432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D805-9E7F-4D20-A1B7-FAD4E33EB2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6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866211-AA08-8CD3-B562-579737000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C379685-35B2-0D84-667E-9682C274F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BC6F463-8871-77B8-8060-3D0BD3CD0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9085073-68A6-AABE-1E62-5AD01751C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A516329-D86E-2935-0245-F9A5DC620D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44203A8-595D-F855-14BA-62B10D003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4F5C-34C9-4ECA-BF38-C65D046D3240}" type="datetimeFigureOut">
              <a:rPr lang="it-IT" smtClean="0"/>
              <a:t>08/03/2026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9613BB5-4564-0CB0-76A4-7AE978C50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E2CD507-3DA4-DFE5-6BED-2A587DB6F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D805-9E7F-4D20-A1B7-FAD4E33EB2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91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E7B24F-6D60-2775-3623-9EF239E02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86C936F-85BF-CF87-351F-DD92DC4AF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4F5C-34C9-4ECA-BF38-C65D046D3240}" type="datetimeFigureOut">
              <a:rPr lang="it-IT" smtClean="0"/>
              <a:t>08/03/2026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1695C76-23E3-CE2C-CDFD-3567ECB8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900AC41-9B9E-6260-28A5-7F728D08C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D805-9E7F-4D20-A1B7-FAD4E33EB2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7008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146FA57-A1EC-E986-FCCD-0DE070453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4F5C-34C9-4ECA-BF38-C65D046D3240}" type="datetimeFigureOut">
              <a:rPr lang="it-IT" smtClean="0"/>
              <a:t>08/03/2026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7F03451-C0CB-2276-2A6D-2930083B4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1AFF5AC-CC76-16D9-332C-339B65DFC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D805-9E7F-4D20-A1B7-FAD4E33EB2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5792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8A1A57-DE56-E574-3498-4DA2093F4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249961-4069-3396-E85E-70B6758FA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C15546C-9853-7E81-C008-5D74F56FEC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209781B-9132-65CE-F3C1-EEDDE2D9E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4F5C-34C9-4ECA-BF38-C65D046D3240}" type="datetimeFigureOut">
              <a:rPr lang="it-IT" smtClean="0"/>
              <a:t>08/03/2026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0DDD5C2-E5F7-CE8F-DC97-248E78198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469DC2-1791-A16F-1AB4-2B5965B75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D805-9E7F-4D20-A1B7-FAD4E33EB2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8117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66F7D0-FCE9-A02B-BC90-1F6DC5BD9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2BE6D2A-2464-FDF0-7876-8B3881652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175EA04-C251-CE8D-268F-80EB0C241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E8BD327-9E9E-8FE1-DBAE-0052057C3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4F5C-34C9-4ECA-BF38-C65D046D3240}" type="datetimeFigureOut">
              <a:rPr lang="it-IT" smtClean="0"/>
              <a:t>08/03/2026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70AFB96-FB2D-FBDD-653E-53BA0365F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014B93E-53B2-3174-585A-E08AF6D8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D805-9E7F-4D20-A1B7-FAD4E33EB2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1555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F0ACD7-09BE-5665-B15B-DCD3249F6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8CF2F18-A403-50D0-9518-FFB81152B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387336A-F46B-28AD-5B02-C9A0814BF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4F5C-34C9-4ECA-BF38-C65D046D3240}" type="datetimeFigureOut">
              <a:rPr lang="it-IT" smtClean="0"/>
              <a:t>08/03/2026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D1875B-9B03-28D8-88BE-D90C76548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9636F3-C136-C7B3-6EA6-81F334B6D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D805-9E7F-4D20-A1B7-FAD4E33EB2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2775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66BE83E-14E7-5294-4DA7-43DB0BE32A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39CDB65-888C-F4FF-D7AB-C63C454B51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2B57BB-56F8-45AC-4F4A-BB91C5AA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4F5C-34C9-4ECA-BF38-C65D046D3240}" type="datetimeFigureOut">
              <a:rPr lang="it-IT" smtClean="0"/>
              <a:t>08/03/2026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43F810C-BAF4-EBBA-0B72-877A4E60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D17D17-34E1-18E9-124D-AED223DF6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D805-9E7F-4D20-A1B7-FAD4E33EB2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6242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9726A42-694E-BBE7-F7B5-F34D26929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78C03AA-E4C5-31E4-6A78-1C25A18BE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602846-972C-4977-23E4-80AA62BF5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194F5C-34C9-4ECA-BF38-C65D046D3240}" type="datetimeFigureOut">
              <a:rPr lang="it-IT" smtClean="0"/>
              <a:t>08/03/2026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4971EB-F8C1-89FB-BF07-241FC8AF8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F3445D-B75D-423B-C0F9-A362B1E581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84D805-9E7F-4D20-A1B7-FAD4E33EB2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6777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F7E1F9-3F19-DD90-32EC-0029169698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L’ASIA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1E21046-D7BE-7E86-0777-55F59D6A02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095" y="4726300"/>
            <a:ext cx="10068393" cy="1655762"/>
          </a:xfrm>
        </p:spPr>
        <p:txBody>
          <a:bodyPr/>
          <a:lstStyle/>
          <a:p>
            <a:r>
              <a:rPr lang="it-IT" dirty="0"/>
              <a:t>POWER POINT REALIZZATO DALLA PROF.SSA EMANUELA AMICI</a:t>
            </a:r>
          </a:p>
          <a:p>
            <a:r>
              <a:rPr lang="it-IT" dirty="0"/>
              <a:t>FONTI PER TESTO E IMMAGINI: LEZIONI VIDEO DI DAVIDE BEDESCHI</a:t>
            </a:r>
          </a:p>
        </p:txBody>
      </p:sp>
    </p:spTree>
    <p:extLst>
      <p:ext uri="{BB962C8B-B14F-4D97-AF65-F5344CB8AC3E}">
        <p14:creationId xmlns:p14="http://schemas.microsoft.com/office/powerpoint/2010/main" val="2445007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4E8CF9-C3EB-A0C3-9F93-4B753CA57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DOVE SI TROVA?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0AEC4D27-5726-6BF9-B01A-A6427656BD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16577" y="1690688"/>
            <a:ext cx="6137223" cy="435133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FCED672-36AC-DE32-C578-EA1B2CA2248E}"/>
              </a:ext>
            </a:extLst>
          </p:cNvPr>
          <p:cNvSpPr txBox="1"/>
          <p:nvPr/>
        </p:nvSpPr>
        <p:spPr>
          <a:xfrm>
            <a:off x="838200" y="2473377"/>
            <a:ext cx="38075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L’ASIA SI TROVA A EST, NELL’EMISFERO SETTENTRIONALE (BOREALE)</a:t>
            </a:r>
          </a:p>
          <a:p>
            <a:endParaRPr lang="it-IT" dirty="0"/>
          </a:p>
          <a:p>
            <a:r>
              <a:rPr lang="it-IT" dirty="0"/>
              <a:t>È IL CONTINENTE PIÙ GRANDE E POPOLOSO DEL MONDO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22309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D59989-3AEA-AFBE-FFBC-D3B4F8259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678" y="500062"/>
            <a:ext cx="9944805" cy="1325563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QUANTI STATI COMPRENDE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7ABA17-801D-4A35-5B3D-2BD03C408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941" y="2213078"/>
            <a:ext cx="9824884" cy="4351338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IN ASIA CI SONO 49 STATI SOVRANI</a:t>
            </a:r>
          </a:p>
          <a:p>
            <a:pPr marL="0" indent="0">
              <a:buNone/>
            </a:pPr>
            <a:r>
              <a:rPr lang="it-IT" dirty="0"/>
              <a:t> </a:t>
            </a:r>
          </a:p>
          <a:p>
            <a:pPr marL="0" indent="0">
              <a:buNone/>
            </a:pPr>
            <a:r>
              <a:rPr lang="it-IT" dirty="0"/>
              <a:t>ALCUNI DI ESSI SONO TRANSCONTINENTALI, COME LA TURCHIA, LA RUSSIA, LA GEORGIA, L’AZERBAIGIAN, IL KAZAKISTAN</a:t>
            </a:r>
          </a:p>
          <a:p>
            <a:pPr marL="0" indent="0">
              <a:buNone/>
            </a:pP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7987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77FF51-5722-661D-4E33-C0367D40F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F2EB132C-AF20-E12C-0E48-1D3B54E0D2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4931"/>
            <a:ext cx="12192000" cy="675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44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FDBB16-051B-FAF8-7C9B-E3F3C2BB0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PARALLELI CHE LA ATTRAVERSANO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92B260A-D38A-D471-4479-9153ECDD08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39908" y="1690688"/>
            <a:ext cx="5348949" cy="443198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Il continente asiatico, data la sua enorme estensione in latitudine (che va da circa 10° sud a oltre 80° nord), è attraversato da tre paralleli fondamentali: 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Circolo Polare Artico (circa 66° 33' N):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Attraversa la parte settentrionale del continente, in particolare la Siberia (Russia), toccando aree caratterizzate da climi gelidi e tundra.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Tropico del Cancro (circa 23° 27' N):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Attraversa la fascia centrale/meridionale, passando per la Penisola Arabica, l'India, il Bangladesh, la Birmania e la Cina meridionale.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Equatore (0°):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Passa attraverso la parte meridionale dell'Asia, interessando in particolare l'arcipelago indonesiano (Indonesia).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A causa di questa estensione, l'Asia comprende </a:t>
            </a: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tutte le principali zone climatiche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, da quella polare a nord a quella tropicale e equatoriale a sud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A93534B-A75D-8ABF-E87A-40709F419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212" y="1259174"/>
            <a:ext cx="6280879" cy="523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854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C21E0B-3014-55EB-FB77-706FF030B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I CONFINI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A4D722-F934-40E5-55E8-D447BD83C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662" y="1657507"/>
            <a:ext cx="5547610" cy="4351338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CONFINA A NORD OVEST CON L’EUROPA</a:t>
            </a:r>
          </a:p>
          <a:p>
            <a:r>
              <a:rPr lang="it-IT" dirty="0"/>
              <a:t>A SUD OVEST CON L’AFRICA, DA CUI È SEPARATA DAL CANALE DI SUEZ</a:t>
            </a:r>
          </a:p>
          <a:p>
            <a:r>
              <a:rPr lang="it-IT" dirty="0"/>
              <a:t>A NORD EST  SEPARATA DALL’AMERICA DA UN CANALE LARGO CIRCA 80 KM: LO STRETTO DI BERING</a:t>
            </a:r>
          </a:p>
          <a:p>
            <a:r>
              <a:rPr lang="it-IT" dirty="0"/>
              <a:t>SI AFFACCIA SUL MAR GLACIALE ARTICO A NORD, SULL’OCEANO PACIFICO A EST E SULL’OCEANO INDIANO A SUD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D87BE44-D9FF-58CB-AC50-8ABDC7BB5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30" y="400050"/>
            <a:ext cx="6370819" cy="577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389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455BE3-7D61-70AF-6690-B960A3AD9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LE REGIONI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273C3A-33A6-03DB-02D3-FA4E4367F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633" y="1513192"/>
            <a:ext cx="4191000" cy="3999988"/>
          </a:xfrm>
        </p:spPr>
        <p:txBody>
          <a:bodyPr>
            <a:normAutofit fontScale="70000" lnSpcReduction="20000"/>
          </a:bodyPr>
          <a:lstStyle/>
          <a:p>
            <a:r>
              <a:rPr lang="it-IT" dirty="0"/>
              <a:t>A NORD </a:t>
            </a:r>
            <a:r>
              <a:rPr lang="it-IT" b="1" dirty="0"/>
              <a:t>RUSSIA ASIATICA</a:t>
            </a:r>
            <a:r>
              <a:rPr lang="it-IT" dirty="0"/>
              <a:t>: RUSSIA ORIENTALE E SIBERIA</a:t>
            </a:r>
          </a:p>
          <a:p>
            <a:r>
              <a:rPr lang="it-IT" dirty="0"/>
              <a:t>A OVEST TROVIAMO </a:t>
            </a:r>
            <a:r>
              <a:rPr lang="it-IT" b="1" dirty="0"/>
              <a:t>IL MEDIO ORIENTE</a:t>
            </a:r>
            <a:r>
              <a:rPr lang="it-IT" dirty="0"/>
              <a:t>: ARABIA SAUDITA, IRAN, IRAQ, ISRAELE</a:t>
            </a:r>
            <a:r>
              <a:rPr lang="it-IT"/>
              <a:t>, GIORDANIA, LIBANO, SIRIA</a:t>
            </a:r>
            <a:endParaRPr lang="it-IT" dirty="0"/>
          </a:p>
          <a:p>
            <a:r>
              <a:rPr lang="it-IT" b="1" dirty="0"/>
              <a:t>ASIA CENTRALE</a:t>
            </a:r>
            <a:r>
              <a:rPr lang="it-IT" dirty="0"/>
              <a:t>: AFGHANISTAN </a:t>
            </a:r>
          </a:p>
          <a:p>
            <a:r>
              <a:rPr lang="it-IT" b="1" dirty="0"/>
              <a:t>SUBCONTINENTE INDIANO</a:t>
            </a:r>
            <a:r>
              <a:rPr lang="it-IT" dirty="0"/>
              <a:t>: INDIA, PAKISTAN, BANGLADESH</a:t>
            </a:r>
          </a:p>
          <a:p>
            <a:r>
              <a:rPr lang="it-IT" b="1" dirty="0"/>
              <a:t>SUD EST ASIATICO</a:t>
            </a:r>
            <a:r>
              <a:rPr lang="it-IT" dirty="0"/>
              <a:t>: VIETNAM, COREA, TAILANDIA, INDONESIA</a:t>
            </a:r>
          </a:p>
          <a:p>
            <a:r>
              <a:rPr lang="it-IT" b="1" dirty="0"/>
              <a:t>ESTREMO ORIENTE</a:t>
            </a:r>
            <a:r>
              <a:rPr lang="it-IT" dirty="0"/>
              <a:t>: CINA, GIAPPONE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F15D158-8DF6-B4F4-E81F-48F26673F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040" y="514350"/>
            <a:ext cx="7198948" cy="506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5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62BAA3-DE9C-9239-6EED-1069E8EC1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F4EAE57B-0F49-7CDC-337F-4AA7DF79F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9902"/>
            <a:ext cx="10515600" cy="659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1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599BCF-423B-FE6B-D99A-C3BB4AFB9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LA REGIONE CAUCASICA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F56DC3-174F-5B11-D0DB-28B4324DF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07194" cy="4351338"/>
          </a:xfrm>
        </p:spPr>
        <p:txBody>
          <a:bodyPr>
            <a:normAutofit fontScale="55000" lnSpcReduction="20000"/>
          </a:bodyPr>
          <a:lstStyle/>
          <a:p>
            <a:r>
              <a:rPr lang="it-IT" dirty="0"/>
              <a:t>LA REGIONE DEL CAUCASO DEVE IL SUO NOME ALLA CATENZA MONTUOSA DEL CAUCASO, CHE SI TROVA TRA ASIA ED EUTOPA.</a:t>
            </a:r>
          </a:p>
          <a:p>
            <a:r>
              <a:rPr lang="it-IT" dirty="0"/>
              <a:t>CON IL NOME «REGIONE CAUCASICA» SI INTENDE ANCHE TUTTA LA ZONA PIANEGGIANTE CHE FIANCHEGGIA LA CATENA DEL CAUCASO, DUNQUE UN’AREA CHE COMPRENDE DIVERSI STATI: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ARMENIA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AZERBIAGIAN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GEORGIA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PARTE DELLA TURCHIA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OSSEZIA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LA REGIONE SI TROVA TRA MAR NERO E MAR CASPIO</a:t>
            </a:r>
          </a:p>
          <a:p>
            <a:r>
              <a:rPr lang="it-IT" dirty="0"/>
              <a:t>PER RAGIONI STORICHE E POLITICHE SI CONSIDERA QUESTA REGIONE APPARTENENTE ALL’EUROPA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C04080F-8008-F9C0-1F56-C913CF9AE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04963"/>
            <a:ext cx="506667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02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5E60D7-A404-6FA3-F682-0E9B9797E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10" y="209863"/>
            <a:ext cx="10515600" cy="1325563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IL TERRITORIO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B76F81-FC4C-EA12-D525-FAE8D3740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94" y="1690688"/>
            <a:ext cx="5415116" cy="4351338"/>
          </a:xfrm>
        </p:spPr>
        <p:txBody>
          <a:bodyPr>
            <a:normAutofit fontScale="85000" lnSpcReduction="20000"/>
          </a:bodyPr>
          <a:lstStyle/>
          <a:p>
            <a:r>
              <a:rPr lang="it-IT" dirty="0"/>
              <a:t>L’ASIA HA UN TERRITORIO PREVALENTEMENTE MONTUOSO</a:t>
            </a:r>
          </a:p>
          <a:p>
            <a:r>
              <a:rPr lang="it-IT" dirty="0"/>
              <a:t>NELLE REGIONI DEL CENTRO CI SONO </a:t>
            </a:r>
            <a:r>
              <a:rPr lang="it-IT" b="1" dirty="0"/>
              <a:t>LE VETTE PIÙ ALTE DEL MONDO</a:t>
            </a:r>
            <a:r>
              <a:rPr lang="it-IT" dirty="0"/>
              <a:t>, COME L’HIMALAYA E VASTI ALTIPIANI COME IL TIBET</a:t>
            </a:r>
          </a:p>
          <a:p>
            <a:r>
              <a:rPr lang="it-IT" dirty="0"/>
              <a:t>CI ASONO ANCHE </a:t>
            </a:r>
            <a:r>
              <a:rPr lang="it-IT" b="1" dirty="0"/>
              <a:t>AMPIE PIANURE </a:t>
            </a:r>
          </a:p>
          <a:p>
            <a:r>
              <a:rPr lang="it-IT" dirty="0"/>
              <a:t>CI SONO ALCUNE </a:t>
            </a:r>
            <a:r>
              <a:rPr lang="it-IT" b="1" dirty="0"/>
              <a:t>AREE DESERTICHE </a:t>
            </a:r>
            <a:r>
              <a:rPr lang="it-IT" dirty="0"/>
              <a:t>(DESERTO DEL GOBI, NEL SUD DELLA MONGOLIA)</a:t>
            </a:r>
          </a:p>
          <a:p>
            <a:r>
              <a:rPr lang="it-IT" dirty="0"/>
              <a:t>CI SONO MOLTI </a:t>
            </a:r>
            <a:r>
              <a:rPr lang="it-IT" b="1" dirty="0"/>
              <a:t>ARCIPELAGHI</a:t>
            </a:r>
            <a:r>
              <a:rPr lang="it-IT" dirty="0"/>
              <a:t>: INDONESIANO, GIAPPONESE, FILIPPINO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98D62ED-B279-C067-1A1B-2ABC01D58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710" y="209863"/>
            <a:ext cx="6018502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71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96AD22-DAE6-6AA9-740D-F0E868000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643" y="260194"/>
            <a:ext cx="10515600" cy="1325563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LE MONTAGNE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A5CD62E-3998-8551-4C57-6464A1D1D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804" y="1825625"/>
            <a:ext cx="3947732" cy="4351338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LE CATENE MONTUOSE PRINCIPALI SONO:</a:t>
            </a:r>
          </a:p>
          <a:p>
            <a:pPr marL="0" indent="0">
              <a:buNone/>
            </a:pPr>
            <a:r>
              <a:rPr lang="it-IT" dirty="0"/>
              <a:t>-I MONTI URALI A OVEST</a:t>
            </a:r>
          </a:p>
          <a:p>
            <a:pPr marL="0" indent="0">
              <a:buNone/>
            </a:pPr>
            <a:r>
              <a:rPr lang="it-IT" dirty="0"/>
              <a:t>-IL CAUCASO</a:t>
            </a:r>
          </a:p>
          <a:p>
            <a:pPr marL="0" indent="0">
              <a:buNone/>
            </a:pPr>
            <a:r>
              <a:rPr lang="it-IT" dirty="0"/>
              <a:t>L’ALTOPIANO DEL TIBET</a:t>
            </a:r>
          </a:p>
          <a:p>
            <a:pPr marL="0" indent="0">
              <a:buNone/>
            </a:pPr>
            <a:r>
              <a:rPr lang="it-IT" dirty="0"/>
              <a:t>-L’HIMALAYA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0E9C8E1-8357-B515-4B1A-C958CF507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839" y="769885"/>
            <a:ext cx="6781254" cy="56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50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85F8B3-61ED-0EBB-67CB-CCB6982CA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564" y="365125"/>
            <a:ext cx="10515600" cy="1325563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LE PIANURE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E03DEE2-A105-EC79-2582-32D59C9F8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564" y="1690688"/>
            <a:ext cx="4333406" cy="4351338"/>
          </a:xfrm>
        </p:spPr>
        <p:txBody>
          <a:bodyPr>
            <a:normAutofit lnSpcReduction="10000"/>
          </a:bodyPr>
          <a:lstStyle/>
          <a:p>
            <a:r>
              <a:rPr lang="it-IT" dirty="0"/>
              <a:t>A NORD TROVIAMO LA PIANURA SIBERIANA</a:t>
            </a:r>
          </a:p>
          <a:p>
            <a:r>
              <a:rPr lang="it-IT" dirty="0"/>
              <a:t>A OVEST CI SONO LA PIANURA UZBECA, LA MESOPOTAMIA E LE PIANURE DEI FIUMI GANGE E INDO</a:t>
            </a:r>
          </a:p>
          <a:p>
            <a:r>
              <a:rPr lang="it-IT" dirty="0"/>
              <a:t>A SUD LA PIANURA INDOCINESE</a:t>
            </a:r>
          </a:p>
          <a:p>
            <a:r>
              <a:rPr lang="it-IT" dirty="0"/>
              <a:t>A EST LA PIANURA CINESE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85415C6-6C1C-2FB9-899A-685EBCA96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831" y="596900"/>
            <a:ext cx="7201525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86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0DA4FC-0453-E157-1805-8C8B06AFA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74" y="245204"/>
            <a:ext cx="10515600" cy="1325563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I MARI INTERNI E I GOLFI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3EE47E-C370-A3ED-415D-20C903024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574" y="1445342"/>
            <a:ext cx="4543269" cy="4731621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A NORD: MAR GLACIALE ARTICO</a:t>
            </a:r>
          </a:p>
          <a:p>
            <a:r>
              <a:rPr lang="it-IT" dirty="0"/>
              <a:t>A OVEST: MAR MEDITERRANEO, MAR ROSSO, MAR NERO, GOLFO PERSICO</a:t>
            </a:r>
          </a:p>
          <a:p>
            <a:r>
              <a:rPr lang="it-IT" dirty="0"/>
              <a:t>A SUD: MAR ARABICO</a:t>
            </a:r>
          </a:p>
          <a:p>
            <a:r>
              <a:rPr lang="it-IT" dirty="0"/>
              <a:t>A EST: MAR CINESE DEL NORD E DEL SUD, MARE DEL GIAPPONE</a:t>
            </a:r>
          </a:p>
          <a:p>
            <a:r>
              <a:rPr lang="it-IT" dirty="0"/>
              <a:t>I GOLFI PIÙ ESTESI SONO: IL GOLFO DEL BENGALA, IL GOLFO DEL SIAM, IL GOLFO DEL TONCHINO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D74AF18-5778-24E1-E0F1-A42FA30C1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935" y="1224116"/>
            <a:ext cx="6549052" cy="526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52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60B7D7-2719-DA63-6600-B34910C13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4807"/>
            <a:ext cx="10515600" cy="1325563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LE COSTE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6B72F6-D4AC-31B1-DFC5-D3DF0AB2A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5" y="1620370"/>
            <a:ext cx="4603955" cy="4351338"/>
          </a:xfrm>
        </p:spPr>
        <p:txBody>
          <a:bodyPr>
            <a:normAutofit/>
          </a:bodyPr>
          <a:lstStyle/>
          <a:p>
            <a:r>
              <a:rPr lang="it-IT" dirty="0"/>
              <a:t>LE COSTE FORMANO MOLTE PENISOLE:</a:t>
            </a:r>
          </a:p>
          <a:p>
            <a:r>
              <a:rPr lang="it-IT" dirty="0"/>
              <a:t>ARABA</a:t>
            </a:r>
          </a:p>
          <a:p>
            <a:r>
              <a:rPr lang="it-IT" dirty="0"/>
              <a:t>INDIANA</a:t>
            </a:r>
          </a:p>
          <a:p>
            <a:r>
              <a:rPr lang="it-IT" dirty="0"/>
              <a:t>INDOCINESE</a:t>
            </a:r>
          </a:p>
          <a:p>
            <a:r>
              <a:rPr lang="it-IT" dirty="0"/>
              <a:t>COREANA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5FD2802-43CC-BF53-3A3D-B4FB11FC3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1763" y="681037"/>
            <a:ext cx="6895475" cy="529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1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48A988-A1A1-1503-4781-68754489D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258" y="153192"/>
            <a:ext cx="10515600" cy="1325563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I FIUMI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F986F9-D531-5751-5D68-90CFCF6A6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258" y="1244184"/>
            <a:ext cx="4028768" cy="52185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IN ASIA CI SONO </a:t>
            </a:r>
            <a:r>
              <a:rPr lang="it-IT" b="1" dirty="0"/>
              <a:t>I FIUMI </a:t>
            </a:r>
            <a:r>
              <a:rPr lang="it-IT" dirty="0"/>
              <a:t>PIÙ GRANDI DEL MONDO. TRA QUESTI RICORDIAMO:</a:t>
            </a:r>
          </a:p>
          <a:p>
            <a:r>
              <a:rPr lang="it-IT" dirty="0"/>
              <a:t>IN MESOPOTAMIA: TIGRI ED EUFRATE </a:t>
            </a:r>
          </a:p>
          <a:p>
            <a:r>
              <a:rPr lang="it-IT" dirty="0"/>
              <a:t>IN INDIA L’INDO E IL GANGE</a:t>
            </a:r>
          </a:p>
          <a:p>
            <a:r>
              <a:rPr lang="it-IT" dirty="0"/>
              <a:t>IN INDOCINA IL MEKONG</a:t>
            </a:r>
          </a:p>
          <a:p>
            <a:r>
              <a:rPr lang="it-IT" dirty="0"/>
              <a:t>IN CINA IL FIUME AZZURRO E IL FIUME GIALLO</a:t>
            </a:r>
          </a:p>
          <a:p>
            <a:r>
              <a:rPr lang="it-IT" dirty="0"/>
              <a:t>IN RUSSIA L’OB E LA LENA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4A434C2-8026-8AAD-32F3-2B26D4880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026" y="854438"/>
            <a:ext cx="7210190" cy="560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05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527973-2F52-7A21-B563-5F23E92BF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I LAGHI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F8235E-25EB-091B-C9F8-0B0428B13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735" y="1690688"/>
            <a:ext cx="3630561" cy="4351338"/>
          </a:xfrm>
        </p:spPr>
        <p:txBody>
          <a:bodyPr/>
          <a:lstStyle/>
          <a:p>
            <a:pPr marL="0" indent="0">
              <a:buNone/>
            </a:pPr>
            <a:r>
              <a:rPr lang="it-IT" b="1" dirty="0"/>
              <a:t>I LAGHI </a:t>
            </a:r>
            <a:r>
              <a:rPr lang="it-IT" dirty="0"/>
              <a:t>PRINCIPALI SONO: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LAGO DI ARAL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IL MAR CASPIO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IL BAIKAL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4F81261-4E3B-D178-2C91-96BBFB104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2451" y="423862"/>
            <a:ext cx="8109679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59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279407-2BF7-7FBD-CE0D-D7AC3F961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IL MAR CASPIO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3B532A-D94F-58EA-0A0C-BCF5BB993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503" y="1655815"/>
            <a:ext cx="6229179" cy="4351338"/>
          </a:xfrm>
        </p:spPr>
        <p:txBody>
          <a:bodyPr>
            <a:normAutofit fontScale="92500"/>
          </a:bodyPr>
          <a:lstStyle/>
          <a:p>
            <a:r>
              <a:rPr lang="it-IT" dirty="0"/>
              <a:t>Il </a:t>
            </a:r>
            <a:r>
              <a:rPr lang="it-IT" b="1" dirty="0"/>
              <a:t>mar Caspio</a:t>
            </a:r>
            <a:r>
              <a:rPr lang="it-IT" dirty="0"/>
              <a:t> è in realtà un lago. Deve il nome di “mare” alla sua considerevole estensione, alla salinità delle sue acque e alle sue origini.</a:t>
            </a:r>
          </a:p>
          <a:p>
            <a:r>
              <a:rPr lang="it-IT" dirty="0"/>
              <a:t>Circa 600 milioni di anni fa, infatti, nella zona sud-orientale dell’Europa si estendeva un’immensa distesa di acqua salata, </a:t>
            </a:r>
            <a:r>
              <a:rPr lang="it-IT" b="1" dirty="0"/>
              <a:t>l’oceano Tetide,</a:t>
            </a:r>
            <a:r>
              <a:rPr lang="it-IT" dirty="0"/>
              <a:t> che si prosciugò lasciando i bacini del Mar Nero, il mar Caspio e il lago d’Aral.</a:t>
            </a:r>
          </a:p>
          <a:p>
            <a:r>
              <a:rPr lang="it-IT" dirty="0"/>
              <a:t>Fonte: clipperviaggi.it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6580D9F-725A-008B-3C62-2FEAA53C7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682" y="1142802"/>
            <a:ext cx="5066215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02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A77597-241E-CF90-320B-B97E86843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I CLIMI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136587-4A35-C085-C63B-865C262B1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754" y="1546131"/>
            <a:ext cx="5094684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/>
              <a:t>L’ASIA HA CLIMI MOLTO VARI</a:t>
            </a:r>
          </a:p>
          <a:p>
            <a:pPr marL="0" indent="0">
              <a:buNone/>
            </a:pPr>
            <a:endParaRPr lang="it-IT" dirty="0"/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CONTINENTALE NELLE REGIONI INTERNE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TROPICALE E MONSONICO IN INDONESIA E MALESIA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MEDITERRANEO SULLE COSTE DELLA SIRIA E ISRAELE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ARIDO NEL MEDIO ORIENTE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NIVALE NELLE REGIONI POLARI SIBERIANE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33B7420-8570-9D8E-A6B3-8CE99E003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786" y="239842"/>
            <a:ext cx="6743213" cy="625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305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5C00E0-3A26-16EE-E98A-3E19E7BA5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61" y="188065"/>
            <a:ext cx="10515600" cy="1325563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I BIOMI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2D81285-80B2-79FD-5A2C-B40CDC8C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61" y="1419682"/>
            <a:ext cx="4987413" cy="4351338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I PRINCIPALI BIOMI SONO:</a:t>
            </a:r>
          </a:p>
          <a:p>
            <a:r>
              <a:rPr lang="it-IT" dirty="0"/>
              <a:t>IL DESERTO E LA STEPPE NELLE REGIONI ARIDE</a:t>
            </a:r>
          </a:p>
          <a:p>
            <a:r>
              <a:rPr lang="it-IT" dirty="0"/>
              <a:t>LA FORESTA PLUVIALE NELLE REGIONI EQUATORIALI</a:t>
            </a:r>
          </a:p>
          <a:p>
            <a:r>
              <a:rPr lang="it-IT" dirty="0"/>
              <a:t>LA TAIGA E LA TUNDRA NELLE REGIONI SIBERIANE</a:t>
            </a:r>
          </a:p>
          <a:p>
            <a:r>
              <a:rPr lang="it-IT" dirty="0"/>
              <a:t>LA MACCHIA MEDITERRANEA SULLE COSTE OCCIDENTALI</a:t>
            </a:r>
          </a:p>
          <a:p>
            <a:r>
              <a:rPr lang="it-IT" dirty="0"/>
              <a:t>LE FORESTE TEMPERATE, PRATERIE E SAVANE NELLE REGIONI INTERNE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552923B-CA4E-B3C1-3D90-308433817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74" y="748989"/>
            <a:ext cx="6953864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243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844</Words>
  <Application>Microsoft Office PowerPoint</Application>
  <PresentationFormat>Widescreen</PresentationFormat>
  <Paragraphs>102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Google Sans</vt:lpstr>
      <vt:lpstr>Wingdings</vt:lpstr>
      <vt:lpstr>Tema di Office</vt:lpstr>
      <vt:lpstr>L’ASIA</vt:lpstr>
      <vt:lpstr>DOVE SI TROVA?</vt:lpstr>
      <vt:lpstr>QUANTI STATI COMPRENDE</vt:lpstr>
      <vt:lpstr>Presentazione standard di PowerPoint</vt:lpstr>
      <vt:lpstr>PARALLELI CHE LA ATTRAVERSANO</vt:lpstr>
      <vt:lpstr>I CONFINI</vt:lpstr>
      <vt:lpstr>LE REGIONI</vt:lpstr>
      <vt:lpstr>Presentazione standard di PowerPoint</vt:lpstr>
      <vt:lpstr>LA REGIONE CAUCASICA</vt:lpstr>
      <vt:lpstr>IL TERRITORIO</vt:lpstr>
      <vt:lpstr>LE MONTAGNE</vt:lpstr>
      <vt:lpstr>LE PIANURE</vt:lpstr>
      <vt:lpstr>I MARI INTERNI E I GOLFI</vt:lpstr>
      <vt:lpstr>LE COSTE</vt:lpstr>
      <vt:lpstr>I FIUMI </vt:lpstr>
      <vt:lpstr>I LAGHI</vt:lpstr>
      <vt:lpstr>IL MAR CASPIO</vt:lpstr>
      <vt:lpstr>I CLIMI</vt:lpstr>
      <vt:lpstr>I BIOMI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Emanuela</dc:creator>
  <cp:lastModifiedBy>Emanuela</cp:lastModifiedBy>
  <cp:revision>28</cp:revision>
  <dcterms:created xsi:type="dcterms:W3CDTF">2026-03-08T11:35:24Z</dcterms:created>
  <dcterms:modified xsi:type="dcterms:W3CDTF">2026-03-08T16:51:03Z</dcterms:modified>
</cp:coreProperties>
</file>