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89750" cy="96710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E4810-BC1D-454A-A75D-5D21E45BA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7EFC54-473F-469E-8443-37F11A5B4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8DEE29-4A10-48B5-9DE3-71BF6DCE7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1D20EC-FB67-4A3A-8432-D8C1AC5B1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53E09A-2B5C-473B-8A1A-3E1DF37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96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D5B974-B14E-4961-86D1-169FBCB6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02C1BE-C360-4740-B9AF-3B79A9A5A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EBF5A4-6135-4174-849B-A8E1F6C67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639205-C767-4ECD-9A67-AD4C202C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78FF2B-13A1-428F-A40A-4914A52E0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856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2836D0-E9DE-4634-BB93-F2FC41AF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D92982-8D7B-42C4-9C24-CC466ED7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1B22BE-C961-4E4C-9C9B-B7A84DF7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046761-6A08-4F47-82C5-6C42BDA9E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B511C1-2002-4527-B9C8-BCFF0C1FD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22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439E2E-49BB-40D2-99AB-46ECE001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19F6D7-780B-4D7A-96F7-D3ECA1762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CB26231-4406-42B2-8992-B591632AA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E2E326-F7C8-4000-AA5E-50B9B4BF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6FAC4F-8287-4039-899F-57DB8731F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1EFFB5-F461-49B0-A85F-3312D10D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08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295E3B-AAA8-4212-A594-972CD0143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E6231B-8334-4B16-A404-387223B67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183D967-F99E-458D-A997-EF04263D1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B49569-CFE5-4D82-AA5C-2B2B3F9D3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8A59186-6C0D-43B8-86CE-9CCC96E236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297169D-C2FB-425E-8E18-83BFF38D1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32DC840-B682-405C-8216-CF5C539B4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801E823-981F-402A-B977-FCCED12D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55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9A3FE9-D48B-4635-B8BC-8B201568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387D086-8586-4899-BD38-AE1169E49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5476C83-C848-4B6E-9FDA-22B56F52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AC132B-1926-484A-B711-194D2ECE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33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018A38B-B51B-4AAD-8158-E6923458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04A9EB4-77DA-4804-842C-4C66A445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4527CB-6E17-4B8F-B8C3-045DA6A5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26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A98E31-6BCE-484B-A23E-0C89670C7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50DA75-1C79-482C-B2EE-0EC38C22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848130-E7C4-4336-8800-6958B850B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A2DC372-2AAA-4495-8685-7E253E4A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78775F-F209-4391-AAC8-743BCE6DD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7BE2587-A28A-40DA-A810-01682926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604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B9E0E2-3364-440D-898B-D310B2F5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1078D8-7B46-4FA9-A6B8-A14F8B281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E30221-8C6C-455C-8656-689BF8F60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3FA444-E62E-4C05-BFFA-64E3BC3D5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1B9DC3-F03D-427B-98AB-EA0FBFDE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9726A3A-7971-4146-9951-02ACD712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65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B20D38-9A95-460B-9F86-E4BF3700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9BF7E0-DD32-4542-A19C-EC9B78FC8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289CA7-0CA8-46A8-9F96-CF42B934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DF9D7C-4C89-4203-A4E4-A3162B0E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90CFA2-7505-45BA-A813-F9898885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26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B014BF9-B447-4EC3-A5CF-DB7757C81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698607-259E-453D-B07E-E92C76279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850EBF-43F9-44A2-8DB3-DF62255B4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23F9AD-57BA-4AB8-AC34-8BE99653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5C05AE-BC38-4A8F-BB05-9135358D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50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1733FAC-6F6C-4376-AC97-554A86CB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F65DAD-0411-4122-A3CD-1574344F0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0B624C-7961-49DB-8E69-967F8AB25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A6E09-C022-4A0E-AAE8-635F0C99CE5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731B8B-0127-4893-B2D0-DD8E69BF1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3E9ADC-B6FD-42CA-ACED-DD72FB057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93E83-45CA-4172-98F3-054B9D798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753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834C60-31D4-4B6D-8055-F4E9CDF9FD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SCHEMI DI STORIA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3DCA283-061E-48F4-8F62-FD6185F147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L’ALTO MEDIOEVO</a:t>
            </a:r>
          </a:p>
        </p:txBody>
      </p:sp>
    </p:spTree>
    <p:extLst>
      <p:ext uri="{BB962C8B-B14F-4D97-AF65-F5344CB8AC3E}">
        <p14:creationId xmlns:p14="http://schemas.microsoft.com/office/powerpoint/2010/main" val="392466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0A427C3-000A-4D59-A898-67DB1B068D7D}"/>
              </a:ext>
            </a:extLst>
          </p:cNvPr>
          <p:cNvSpPr txBox="1"/>
          <p:nvPr/>
        </p:nvSpPr>
        <p:spPr>
          <a:xfrm>
            <a:off x="4161182" y="2716695"/>
            <a:ext cx="175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FEDERICO II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A6BE72A-0EEB-47EA-AF0E-4608D7285ED4}"/>
              </a:ext>
            </a:extLst>
          </p:cNvPr>
          <p:cNvSpPr txBox="1"/>
          <p:nvPr/>
        </p:nvSpPr>
        <p:spPr>
          <a:xfrm>
            <a:off x="167991" y="425474"/>
            <a:ext cx="26239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sz="1400" b="1" dirty="0">
                <a:solidFill>
                  <a:srgbClr val="FF0000"/>
                </a:solidFill>
              </a:rPr>
              <a:t>CHI E’</a:t>
            </a:r>
          </a:p>
          <a:p>
            <a:r>
              <a:rPr lang="it-IT" sz="1400" dirty="0"/>
              <a:t>ERA IL NIPOTE DEL BARBAROSSA DA PARTE DI PADRE</a:t>
            </a:r>
          </a:p>
          <a:p>
            <a:endParaRPr lang="it-IT" sz="1400" dirty="0"/>
          </a:p>
          <a:p>
            <a:r>
              <a:rPr lang="it-IT" sz="1400" dirty="0"/>
              <a:t>SUA MADRE È LA PRINCIPESSA NORMANNA COSTANZA D’ALTAVILLA</a:t>
            </a:r>
          </a:p>
          <a:p>
            <a:endParaRPr lang="it-IT" sz="1400" dirty="0"/>
          </a:p>
          <a:p>
            <a:r>
              <a:rPr lang="it-IT" sz="1400" dirty="0"/>
              <a:t>AVREBBE COSI’ EREDITATO I TERRITORI TEDESCHI (DAL PADRE) E I TERRITORI DEL SUD ITALIA (DALLA MADRE)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A03EC7-328E-4D7B-A5E0-85617A7F1AD4}"/>
              </a:ext>
            </a:extLst>
          </p:cNvPr>
          <p:cNvSpPr txBox="1"/>
          <p:nvPr/>
        </p:nvSpPr>
        <p:spPr>
          <a:xfrm>
            <a:off x="389457" y="3708705"/>
            <a:ext cx="29000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2. LA TUTELA DEL PAPA</a:t>
            </a:r>
          </a:p>
          <a:p>
            <a:r>
              <a:rPr lang="it-IT" sz="1400" dirty="0"/>
              <a:t>RIMASE ORFANO A 3 ANNI E FU AFFIDATO AL PAPA INNOCENZO III PER PROTEGGERLO DAI NEMICI, OSSIA I PRINCIPI TEDESCHI CHE VOLEVANO UCCIDERLO.</a:t>
            </a:r>
          </a:p>
          <a:p>
            <a:r>
              <a:rPr lang="it-IT" sz="1400" dirty="0"/>
              <a:t>QUANDO EBBE 16 ANNI DECISE DI </a:t>
            </a:r>
          </a:p>
          <a:p>
            <a:r>
              <a:rPr lang="it-IT" sz="1400" dirty="0"/>
              <a:t>LIBERARSI DELLA TUTELA DEL PAPA</a:t>
            </a:r>
          </a:p>
          <a:p>
            <a:r>
              <a:rPr lang="it-IT" sz="1400" dirty="0"/>
              <a:t>E DI GOVERNARE DA SOLO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363C35D4-D218-4F70-9146-67285AF6095D}"/>
              </a:ext>
            </a:extLst>
          </p:cNvPr>
          <p:cNvCxnSpPr>
            <a:cxnSpLocks/>
          </p:cNvCxnSpPr>
          <p:nvPr/>
        </p:nvCxnSpPr>
        <p:spPr>
          <a:xfrm flipH="1" flipV="1">
            <a:off x="3466110" y="2364466"/>
            <a:ext cx="580482" cy="374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68319A2-49C1-4FBF-BA75-776C479B338D}"/>
              </a:ext>
            </a:extLst>
          </p:cNvPr>
          <p:cNvSpPr txBox="1"/>
          <p:nvPr/>
        </p:nvSpPr>
        <p:spPr>
          <a:xfrm>
            <a:off x="3243723" y="3710784"/>
            <a:ext cx="37061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3. RE DI SICILIA, GERMANIA E IMPERATORE</a:t>
            </a:r>
          </a:p>
          <a:p>
            <a:endParaRPr lang="it-IT" sz="1400" dirty="0"/>
          </a:p>
          <a:p>
            <a:r>
              <a:rPr lang="it-IT" sz="1400" dirty="0"/>
              <a:t>CREBBE IN ITALIA, ALLA QUALE FU SEMPRE MOLTO LEGATO</a:t>
            </a:r>
          </a:p>
          <a:p>
            <a:endParaRPr lang="it-IT" sz="1400" dirty="0"/>
          </a:p>
          <a:p>
            <a:r>
              <a:rPr lang="it-IT" sz="1400" dirty="0"/>
              <a:t>SI SPOSÒ CON LA PRINCIPESSA COSTANZA D’ARAGONA, MOLTO PIÙ GRANDE DI LUI</a:t>
            </a:r>
          </a:p>
          <a:p>
            <a:endParaRPr lang="it-IT" sz="1400" dirty="0"/>
          </a:p>
          <a:p>
            <a:r>
              <a:rPr lang="it-IT" sz="1400" dirty="0"/>
              <a:t>NEL 1212 FU ELETTO RE DI GERMANIA E DI SICILIA E STABILI’ LA SUA CORTE A PALERMO</a:t>
            </a:r>
          </a:p>
          <a:p>
            <a:endParaRPr lang="it-IT" sz="1400" dirty="0"/>
          </a:p>
          <a:p>
            <a:r>
              <a:rPr lang="it-IT" sz="1400" dirty="0"/>
              <a:t>NEL 1220 ANDÒ IN GERMANIA E RIUSCÌ A FARSI ELEGGERE IMPERATORE (IL TITOLO NON ERA EREDIRTARIO MA ELETTIVO)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37492F5-F50D-4225-AAD9-EF9CA71C6AD9}"/>
              </a:ext>
            </a:extLst>
          </p:cNvPr>
          <p:cNvCxnSpPr>
            <a:cxnSpLocks/>
          </p:cNvCxnSpPr>
          <p:nvPr/>
        </p:nvCxnSpPr>
        <p:spPr>
          <a:xfrm flipH="1">
            <a:off x="3529380" y="3178360"/>
            <a:ext cx="574507" cy="419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B50D1572-0366-4DA8-9681-0C2E35FD11F1}"/>
              </a:ext>
            </a:extLst>
          </p:cNvPr>
          <p:cNvCxnSpPr>
            <a:cxnSpLocks/>
          </p:cNvCxnSpPr>
          <p:nvPr/>
        </p:nvCxnSpPr>
        <p:spPr>
          <a:xfrm>
            <a:off x="5030881" y="3119183"/>
            <a:ext cx="0" cy="538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EA9FBCD6-C430-4C26-B97A-9602ED07BF75}"/>
              </a:ext>
            </a:extLst>
          </p:cNvPr>
          <p:cNvCxnSpPr>
            <a:cxnSpLocks/>
          </p:cNvCxnSpPr>
          <p:nvPr/>
        </p:nvCxnSpPr>
        <p:spPr>
          <a:xfrm>
            <a:off x="6096000" y="2970304"/>
            <a:ext cx="5745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F017FC5-FD02-41B6-8651-14A83FB7ECC2}"/>
              </a:ext>
            </a:extLst>
          </p:cNvPr>
          <p:cNvSpPr txBox="1"/>
          <p:nvPr/>
        </p:nvSpPr>
        <p:spPr>
          <a:xfrm>
            <a:off x="7072169" y="889789"/>
            <a:ext cx="5119831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4. LA SUA LINEA POLITICA</a:t>
            </a:r>
          </a:p>
          <a:p>
            <a:r>
              <a:rPr lang="it-IT" sz="1400" dirty="0"/>
              <a:t>LA SUA LINEA POLITICA E LE SUE AZIONI PRINCIPALI FURONO:</a:t>
            </a:r>
          </a:p>
          <a:p>
            <a:pPr marL="171450" indent="-171450">
              <a:buFontTx/>
              <a:buChar char="-"/>
            </a:pPr>
            <a:r>
              <a:rPr lang="it-IT" sz="1400" b="1" dirty="0"/>
              <a:t>SI RESE INDIPENDENTE DAL PAPA</a:t>
            </a:r>
            <a:r>
              <a:rPr lang="it-IT" sz="1400" dirty="0"/>
              <a:t>, CHE VOLEVA SOTTOMETTERLO ALLA SUA AUTORITA’ (QUANDO INNOCENZO III MORI’, IL NUOVO PAPA GREGPORIO IX LO SCOMUNICO’ NEL 1227)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: RITARDO’ LA PARTEN</a:t>
            </a:r>
            <a:r>
              <a:rPr lang="it-IT" sz="1400" b="1" dirty="0"/>
              <a:t>EVITO’ LO SCONTRO ARMATO CON I MUSSULMANI</a:t>
            </a:r>
            <a:r>
              <a:rPr lang="it-IT" sz="1400" dirty="0"/>
              <a:t>ZA PER LE CROCIATE E, UNA VOLTA GIUNTO IN TERRASANTA, TROVO’ UN ACCORDO CON I TURCHI</a:t>
            </a:r>
          </a:p>
          <a:p>
            <a:pPr marL="171450" indent="-171450">
              <a:buFontTx/>
              <a:buChar char="-"/>
            </a:pPr>
            <a:r>
              <a:rPr lang="it-IT" sz="1400" b="1" dirty="0"/>
              <a:t>RIORGANIZZO’ IL REGNO DI SICILIA</a:t>
            </a:r>
            <a:r>
              <a:rPr lang="it-IT" sz="1400" dirty="0"/>
              <a:t>: 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RIPORTÒ LA NOBLITÀ FEUDALE SOTTO IL SUO COMANDO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IMPOSE NUOVE TASSE PER MANTENERE L’ESERCITO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SI FECE GARANTE DELLA PACE, COME GARANZIA DI STABILITÀ DEL REGNO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SI CIRCONDO’ DI COLLABORATORI ESPERTI E FONDO’ L’UNIVERSITA’ DI NAPOLI PER GARANTIRE UNA BUONA FORMAZIONE AI SUOI FUNZIONARI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INCORAGGIO’ LA CULTURA, PRENDENDO PARTE AL GRUPPO POETICO NOTO COME «SCUOLA SICILIANA» CHE SI RIUNIVA ALLA SUA CORTE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DIEDE IMPULSO ALL’ARCHITETTURA, COSTRUENDO CASTELLI E FORTEZZE</a:t>
            </a:r>
          </a:p>
          <a:p>
            <a:pPr marL="171450" indent="-171450">
              <a:buFontTx/>
              <a:buChar char="-"/>
            </a:pPr>
            <a:r>
              <a:rPr lang="it-IT" sz="1400" dirty="0"/>
              <a:t>EMANO’ DELLE LEGGI NOTE COME </a:t>
            </a:r>
            <a:r>
              <a:rPr lang="it-IT" sz="1400" u="sng" dirty="0"/>
              <a:t>COSTITUZIONI DI MELFI</a:t>
            </a:r>
            <a:r>
              <a:rPr lang="it-IT" sz="1400" dirty="0"/>
              <a:t>,CHE STABILIVANO L’UGUAGLIANZA DI TUTTI I CITTADINI DAVANTI ALLA LEGGE E AFFERMAVANO LA SUPERIORITA’ DELL’IMPERATORE SUI NOBILI E SUL CLERO</a:t>
            </a:r>
          </a:p>
          <a:p>
            <a:pPr marL="171450" indent="-171450">
              <a:buFontTx/>
              <a:buChar char="-"/>
            </a:pPr>
            <a:endParaRPr lang="it-IT" sz="1200" dirty="0"/>
          </a:p>
          <a:p>
            <a:pPr marL="171450" indent="-171450">
              <a:buFontTx/>
              <a:buChar char="-"/>
            </a:pPr>
            <a:endParaRPr lang="it-IT" sz="1200" dirty="0"/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0C59EB1B-49D4-46D5-88B0-2B2A54AE6EE8}"/>
              </a:ext>
            </a:extLst>
          </p:cNvPr>
          <p:cNvCxnSpPr>
            <a:cxnSpLocks/>
          </p:cNvCxnSpPr>
          <p:nvPr/>
        </p:nvCxnSpPr>
        <p:spPr>
          <a:xfrm flipH="1" flipV="1">
            <a:off x="4985286" y="1828800"/>
            <a:ext cx="800" cy="764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5EC4476-F935-413A-BB81-9AA2BD8826EB}"/>
              </a:ext>
            </a:extLst>
          </p:cNvPr>
          <p:cNvSpPr txBox="1"/>
          <p:nvPr/>
        </p:nvSpPr>
        <p:spPr>
          <a:xfrm>
            <a:off x="3756351" y="529838"/>
            <a:ext cx="33135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5. LA MORTE</a:t>
            </a:r>
          </a:p>
          <a:p>
            <a:r>
              <a:rPr lang="it-IT" sz="1400" dirty="0"/>
              <a:t>FEDERICO II MORI’ A 56 ANNI, NEL 1250, PROPRIO MENTRE STAVA PREPARANDO UNA SPEDIZIONE PER RIPORTARE SOTTO IL SUO CONTROLLO I COMUNI DEL NORD ITALIA</a:t>
            </a:r>
          </a:p>
        </p:txBody>
      </p:sp>
    </p:spTree>
    <p:extLst>
      <p:ext uri="{BB962C8B-B14F-4D97-AF65-F5344CB8AC3E}">
        <p14:creationId xmlns:p14="http://schemas.microsoft.com/office/powerpoint/2010/main" val="276549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974054E-4246-4543-A308-91BA3648F5E2}"/>
              </a:ext>
            </a:extLst>
          </p:cNvPr>
          <p:cNvSpPr txBox="1"/>
          <p:nvPr/>
        </p:nvSpPr>
        <p:spPr>
          <a:xfrm>
            <a:off x="4306956" y="2080591"/>
            <a:ext cx="357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GLI EREDI DI FEDERICO II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9650C0-6A68-44A7-BF24-547C8CF1D9C3}"/>
              </a:ext>
            </a:extLst>
          </p:cNvPr>
          <p:cNvSpPr txBox="1"/>
          <p:nvPr/>
        </p:nvSpPr>
        <p:spPr>
          <a:xfrm>
            <a:off x="217327" y="3483843"/>
            <a:ext cx="29614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1. MANFREDI E CORRADINO</a:t>
            </a:r>
          </a:p>
          <a:p>
            <a:endParaRPr lang="it-IT" sz="1200" dirty="0"/>
          </a:p>
          <a:p>
            <a:r>
              <a:rPr lang="it-IT" sz="1200" dirty="0"/>
              <a:t>DOPO LA MORTE DI FEDERICO II, GLI SUCCEDE IL FIGLIO CORRADO IV, CHE MUORE DOPO 4 ANNI.</a:t>
            </a:r>
          </a:p>
          <a:p>
            <a:r>
              <a:rPr lang="it-IT" sz="1200" dirty="0"/>
              <a:t>L’EREDE, IL FIGLIO CORRADINO, AVEVA SOLO 3 ANNI, COSII’ IL SECONDO GENITO MANFREDI SI IMPADRONISCE DEL TRONO DI SICILIA E PROVA A ESPANDERE IL REGNO ANCHE AL CENTRO E AL NORD DELL’ITALIA</a:t>
            </a:r>
          </a:p>
          <a:p>
            <a:endParaRPr lang="it-IT" sz="1200" dirty="0"/>
          </a:p>
          <a:p>
            <a:endParaRPr lang="it-IT" sz="1200" dirty="0"/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6B64DDAB-07F4-424C-B94A-F0C5CBC95B82}"/>
              </a:ext>
            </a:extLst>
          </p:cNvPr>
          <p:cNvCxnSpPr>
            <a:cxnSpLocks/>
          </p:cNvCxnSpPr>
          <p:nvPr/>
        </p:nvCxnSpPr>
        <p:spPr>
          <a:xfrm flipH="1">
            <a:off x="3241961" y="2507697"/>
            <a:ext cx="731858" cy="556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650C083D-AFDA-4114-92D2-013E8E7AD000}"/>
              </a:ext>
            </a:extLst>
          </p:cNvPr>
          <p:cNvCxnSpPr>
            <a:cxnSpLocks/>
          </p:cNvCxnSpPr>
          <p:nvPr/>
        </p:nvCxnSpPr>
        <p:spPr>
          <a:xfrm>
            <a:off x="5758374" y="2507697"/>
            <a:ext cx="0" cy="75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35BC1A42-F29C-4EAA-8964-C99E81EC9376}"/>
              </a:ext>
            </a:extLst>
          </p:cNvPr>
          <p:cNvCxnSpPr>
            <a:cxnSpLocks/>
          </p:cNvCxnSpPr>
          <p:nvPr/>
        </p:nvCxnSpPr>
        <p:spPr>
          <a:xfrm flipV="1">
            <a:off x="7109791" y="1351722"/>
            <a:ext cx="616226" cy="521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E3CACED-D54F-40EA-8EAE-AB988CC5A762}"/>
              </a:ext>
            </a:extLst>
          </p:cNvPr>
          <p:cNvSpPr txBox="1"/>
          <p:nvPr/>
        </p:nvSpPr>
        <p:spPr>
          <a:xfrm>
            <a:off x="3973819" y="3491083"/>
            <a:ext cx="43200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2. CARLO D’ANGIO’</a:t>
            </a:r>
          </a:p>
          <a:p>
            <a:endParaRPr lang="it-IT" sz="1200" dirty="0"/>
          </a:p>
          <a:p>
            <a:r>
              <a:rPr lang="it-IT" sz="1200" dirty="0"/>
              <a:t>IL PAPA CLEMENTE IV,  UN VESCOVO FRANCESE, CHIAMA IN SUO AIUTO IL FRATELLO DEL RE DI FRANCIA CARLO D’ANGIO’ PER BLOCCARE L’ESPANSIONE DI MANFREDI</a:t>
            </a:r>
          </a:p>
          <a:p>
            <a:endParaRPr lang="it-IT" sz="1200" dirty="0"/>
          </a:p>
          <a:p>
            <a:r>
              <a:rPr lang="it-IT" sz="1200" dirty="0"/>
              <a:t>CARLO D’ANGIO’ SONFIGGE E UCCIDE NELLA BATTAGLIA DI BENEVENTO DEL 1266 MANFREDI, E DUE ANNI PIU’ TARDI SCONFIGGE CORRADINO NELLA BATTAGLIA DI  TAGLIACOZZO. </a:t>
            </a:r>
          </a:p>
          <a:p>
            <a:endParaRPr lang="it-IT" sz="1200" dirty="0"/>
          </a:p>
          <a:p>
            <a:r>
              <a:rPr lang="it-IT" sz="1200" dirty="0"/>
              <a:t>LA CORONA DI SICILIA VIENE OFFERTA A CARLO D’ANGIO’, CHE REGNA IN MODO OPPRESSIVO E AUTORITARIO, IMPONENDO NUOVE PESANTI TASSE</a:t>
            </a:r>
            <a:r>
              <a:rPr lang="it-IT" sz="1200"/>
              <a:t>. </a:t>
            </a:r>
            <a:endParaRPr lang="it-IT" sz="1200" dirty="0"/>
          </a:p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BC2A4A3-49D8-4D75-8A82-A5920772F10C}"/>
              </a:ext>
            </a:extLst>
          </p:cNvPr>
          <p:cNvSpPr txBox="1"/>
          <p:nvPr/>
        </p:nvSpPr>
        <p:spPr>
          <a:xfrm>
            <a:off x="8163339" y="858968"/>
            <a:ext cx="38113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3. I VESPRI SICILIANI E LA SPARTIZIONE DELLA SICILIA</a:t>
            </a:r>
          </a:p>
          <a:p>
            <a:endParaRPr lang="it-IT" sz="1200" dirty="0"/>
          </a:p>
          <a:p>
            <a:r>
              <a:rPr lang="it-IT" sz="1200" dirty="0"/>
              <a:t>IL POPOLO SICILIANO SI RIBELLA ALLA DOMINAZIONE DI CARLO D’ANGIO’ .</a:t>
            </a:r>
          </a:p>
          <a:p>
            <a:r>
              <a:rPr lang="it-IT" sz="1200" dirty="0"/>
              <a:t>NEL 1282 SCOPPIA UNA VIOLENTA RIBELLIONE POPOLARE, QUANDO UN SOLDATO FRANCESE PERQUISISCE UNA DONNA ALL’ORA DEL VESPRO (DI SERA) IL LUNEDI DI PASQUA.  LA RIVOLTA SI ESTENDE A TUTTA LA SICILIA, LE CITTA’ SI UNISCONO IN UNA LEGA E SI ALLEANO CON IL RE DI SPAGNA PIETRO III D’ARAGONA (MARITO DI COSTANZA, FIGLIA DI MANFREDI). LA GUERRA CONTRO CARLO D’ANGIO’ E’ DETTA GUERRA DEI VESPRI SICILIANI.</a:t>
            </a:r>
          </a:p>
          <a:p>
            <a:r>
              <a:rPr lang="it-IT" sz="1200" dirty="0"/>
              <a:t>ANGIOINI E ARAGONESI COMBATTIONO PER 20 ANNI E ALLA FINE SI DIVIDONO IL SUD ITALIA CON LA PACE DI CALTABELLOTTA (1302)</a:t>
            </a:r>
          </a:p>
          <a:p>
            <a:endParaRPr lang="it-IT" sz="1200" dirty="0"/>
          </a:p>
          <a:p>
            <a:endParaRPr lang="it-IT" sz="1200" dirty="0"/>
          </a:p>
          <a:p>
            <a:endParaRPr lang="it-IT" sz="1200" dirty="0"/>
          </a:p>
          <a:p>
            <a:r>
              <a:rPr lang="it-IT" sz="1200" dirty="0"/>
              <a:t>ARAGONESI: SICILIA</a:t>
            </a:r>
          </a:p>
          <a:p>
            <a:r>
              <a:rPr lang="it-IT" sz="1200" dirty="0"/>
              <a:t>ANGIONI: IL RESTO DEL SUD ITALIA</a:t>
            </a:r>
          </a:p>
          <a:p>
            <a:endParaRPr lang="it-IT" dirty="0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585C8945-302E-4488-8EAC-3AB477233E6A}"/>
              </a:ext>
            </a:extLst>
          </p:cNvPr>
          <p:cNvSpPr/>
          <p:nvPr/>
        </p:nvSpPr>
        <p:spPr>
          <a:xfrm>
            <a:off x="8792308" y="3685735"/>
            <a:ext cx="140677" cy="3516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9902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670</Words>
  <Application>Microsoft Office PowerPoint</Application>
  <PresentationFormat>Widescreen</PresentationFormat>
  <Paragraphs>59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SCHEMI DI STORIA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SCHEMI DI STORIA</dc:title>
  <dc:creator>emanuela amici</dc:creator>
  <cp:lastModifiedBy>emanuela amici</cp:lastModifiedBy>
  <cp:revision>35</cp:revision>
  <cp:lastPrinted>2025-05-07T18:56:31Z</cp:lastPrinted>
  <dcterms:created xsi:type="dcterms:W3CDTF">2019-05-07T06:07:01Z</dcterms:created>
  <dcterms:modified xsi:type="dcterms:W3CDTF">2025-05-07T18:57:39Z</dcterms:modified>
</cp:coreProperties>
</file>