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4" r:id="rId13"/>
    <p:sldId id="270" r:id="rId14"/>
    <p:sldId id="285" r:id="rId15"/>
    <p:sldId id="271" r:id="rId16"/>
    <p:sldId id="272" r:id="rId17"/>
    <p:sldId id="273" r:id="rId18"/>
    <p:sldId id="278" r:id="rId19"/>
    <p:sldId id="279" r:id="rId20"/>
    <p:sldId id="280" r:id="rId21"/>
    <p:sldId id="281" r:id="rId22"/>
    <p:sldId id="282" r:id="rId23"/>
    <p:sldId id="286" r:id="rId24"/>
    <p:sldId id="287" r:id="rId25"/>
    <p:sldId id="288" r:id="rId26"/>
    <p:sldId id="289" r:id="rId27"/>
    <p:sldId id="290" r:id="rId28"/>
    <p:sldId id="274" r:id="rId29"/>
    <p:sldId id="275" r:id="rId30"/>
    <p:sldId id="276" r:id="rId31"/>
    <p:sldId id="292" r:id="rId32"/>
    <p:sldId id="291" r:id="rId33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E7857-EDB3-DC46-A721-BD0D204498FE}" type="datetimeFigureOut">
              <a:rPr lang="it-IT" smtClean="0"/>
              <a:pPr/>
              <a:t>10/02/2022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89AEF-78F6-D640-9DB9-20002632431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89AEF-78F6-D640-9DB9-200026324310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E354-1D67-C344-B118-1D32250D2DA9}" type="datetimeFigureOut">
              <a:rPr lang="it-IT" smtClean="0"/>
              <a:pPr/>
              <a:t>10/02/2022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4CA7-5822-D640-91C5-624819B54C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E354-1D67-C344-B118-1D32250D2DA9}" type="datetimeFigureOut">
              <a:rPr lang="it-IT" smtClean="0"/>
              <a:pPr/>
              <a:t>10/02/2022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4CA7-5822-D640-91C5-624819B54C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E354-1D67-C344-B118-1D32250D2DA9}" type="datetimeFigureOut">
              <a:rPr lang="it-IT" smtClean="0"/>
              <a:pPr/>
              <a:t>10/02/2022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4CA7-5822-D640-91C5-624819B54C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E354-1D67-C344-B118-1D32250D2DA9}" type="datetimeFigureOut">
              <a:rPr lang="it-IT" smtClean="0"/>
              <a:pPr/>
              <a:t>10/02/2022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4CA7-5822-D640-91C5-624819B54C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E354-1D67-C344-B118-1D32250D2DA9}" type="datetimeFigureOut">
              <a:rPr lang="it-IT" smtClean="0"/>
              <a:pPr/>
              <a:t>10/02/2022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4CA7-5822-D640-91C5-624819B54C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E354-1D67-C344-B118-1D32250D2DA9}" type="datetimeFigureOut">
              <a:rPr lang="it-IT" smtClean="0"/>
              <a:pPr/>
              <a:t>10/02/2022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4CA7-5822-D640-91C5-624819B54C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E354-1D67-C344-B118-1D32250D2DA9}" type="datetimeFigureOut">
              <a:rPr lang="it-IT" smtClean="0"/>
              <a:pPr/>
              <a:t>10/02/2022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4CA7-5822-D640-91C5-624819B54C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E354-1D67-C344-B118-1D32250D2DA9}" type="datetimeFigureOut">
              <a:rPr lang="it-IT" smtClean="0"/>
              <a:pPr/>
              <a:t>10/02/2022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4CA7-5822-D640-91C5-624819B54C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E354-1D67-C344-B118-1D32250D2DA9}" type="datetimeFigureOut">
              <a:rPr lang="it-IT" smtClean="0"/>
              <a:pPr/>
              <a:t>10/02/2022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4CA7-5822-D640-91C5-624819B54C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E354-1D67-C344-B118-1D32250D2DA9}" type="datetimeFigureOut">
              <a:rPr lang="it-IT" smtClean="0"/>
              <a:pPr/>
              <a:t>10/02/2022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4CA7-5822-D640-91C5-624819B54C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E354-1D67-C344-B118-1D32250D2DA9}" type="datetimeFigureOut">
              <a:rPr lang="it-IT" smtClean="0"/>
              <a:pPr/>
              <a:t>10/02/2022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4CA7-5822-D640-91C5-624819B54C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6E354-1D67-C344-B118-1D32250D2DA9}" type="datetimeFigureOut">
              <a:rPr lang="it-IT" smtClean="0"/>
              <a:pPr/>
              <a:t>10/02/2022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A4CA7-5822-D640-91C5-624819B54C3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SIRIA, PALESTINA, ISRAELE, IRAQ, KUWAIT, AFGHANISTAN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i="1" dirty="0"/>
              <a:t>Dal crollo dell’Impero ottomano ai grandi conflitti dell’area mediorientale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L’IMPERO TURCO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it-IT" dirty="0"/>
              <a:t>LA GUERRA CIVILE SIRIANA, SCOPPIATA NEL MARZO DEL 2011, VA INSERITA </a:t>
            </a:r>
            <a:r>
              <a:rPr lang="it-IT" b="1" dirty="0"/>
              <a:t>NEL CONTESTO PIU’ AMPIO DEI CONFLITTI SORTI IN MEDIORIENTE A SEGUITO DEL CROLLO DELL’IMPERO OTTOMANO</a:t>
            </a:r>
          </a:p>
          <a:p>
            <a:pPr>
              <a:lnSpc>
                <a:spcPct val="150000"/>
              </a:lnSpc>
              <a:buNone/>
            </a:pPr>
            <a:endParaRPr lang="it-IT" b="1" dirty="0"/>
          </a:p>
          <a:p>
            <a:pPr>
              <a:lnSpc>
                <a:spcPct val="150000"/>
              </a:lnSpc>
            </a:pPr>
            <a:r>
              <a:rPr lang="it-IT" b="1" dirty="0"/>
              <a:t>L’IMPERO OTTOMANO (1300- 1922) GOVERNO’ IL MEDIORIENTE PER </a:t>
            </a:r>
            <a:r>
              <a:rPr lang="it-IT" b="1" dirty="0" err="1"/>
              <a:t>6</a:t>
            </a:r>
            <a:r>
              <a:rPr lang="it-IT" b="1" dirty="0"/>
              <a:t> SECOLI</a:t>
            </a:r>
            <a:r>
              <a:rPr lang="it-IT" dirty="0"/>
              <a:t>, GARANTENDO </a:t>
            </a:r>
            <a:r>
              <a:rPr lang="it-IT" b="1" dirty="0"/>
              <a:t>UNITA’ E COESIONE </a:t>
            </a:r>
            <a:r>
              <a:rPr lang="it-IT" dirty="0"/>
              <a:t>A QUESTA AREA GEOGRAFICA, CHE DUNQUE RISULTAVA UNITA E NON SUDDIVISA COME OGGI IN PICCOLI STATI </a:t>
            </a:r>
          </a:p>
          <a:p>
            <a:pPr>
              <a:lnSpc>
                <a:spcPct val="150000"/>
              </a:lnSpc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COME MOSTRA L’IMMAGINE, L’IMPERO OTTOMANO, SORTO NEL 1300, ARRIVO’ A COMPRENDERE </a:t>
            </a:r>
            <a:r>
              <a:rPr lang="it-IT" b="1" dirty="0"/>
              <a:t>UN’AREA VASTISSIMA:</a:t>
            </a:r>
          </a:p>
          <a:p>
            <a:r>
              <a:rPr lang="it-IT" b="1" dirty="0"/>
              <a:t>NORD AFRICA,UNGHERIA, TRANSILVANIA, PENISOLA BALCANICA, GRECIA, TURCHIA, MESOPOTAMIA</a:t>
            </a:r>
          </a:p>
          <a:p>
            <a:r>
              <a:rPr lang="it-IT" dirty="0"/>
              <a:t>RICORDIAMO CHE SOLO LA MORTE </a:t>
            </a:r>
            <a:r>
              <a:rPr lang="it-IT" dirty="0" err="1"/>
              <a:t>DI</a:t>
            </a:r>
            <a:r>
              <a:rPr lang="it-IT" dirty="0"/>
              <a:t> MAOMETTO II IMPEDI’ AI TURCHI </a:t>
            </a:r>
            <a:r>
              <a:rPr lang="it-IT" dirty="0" err="1"/>
              <a:t>DI</a:t>
            </a:r>
            <a:r>
              <a:rPr lang="it-IT" dirty="0"/>
              <a:t> PENETRARE IN PUGLIA (AVEVANO ASSEDIATO OTRANTO NEL 1480)  </a:t>
            </a:r>
          </a:p>
        </p:txBody>
      </p:sp>
      <p:pic>
        <p:nvPicPr>
          <p:cNvPr id="9" name="Segnaposto contenuto 8" descr="ottoman-empire-1580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95800" y="1600200"/>
            <a:ext cx="4191000" cy="43434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UN IMPERO MULTIETNICO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L’IMPERO OTTOMANO FU FONDATO DALLA </a:t>
            </a:r>
            <a:r>
              <a:rPr lang="it-IT" b="1" dirty="0"/>
              <a:t>DINASTIA </a:t>
            </a:r>
            <a:r>
              <a:rPr lang="it-IT" b="1" dirty="0" err="1"/>
              <a:t>DI</a:t>
            </a:r>
            <a:r>
              <a:rPr lang="it-IT" b="1" dirty="0"/>
              <a:t> OSMAN I</a:t>
            </a:r>
            <a:r>
              <a:rPr lang="it-IT" dirty="0"/>
              <a:t>, CAPO  </a:t>
            </a:r>
            <a:r>
              <a:rPr lang="it-IT" dirty="0" err="1"/>
              <a:t>DI</a:t>
            </a:r>
            <a:r>
              <a:rPr lang="it-IT" dirty="0"/>
              <a:t> UNA DELLE NUMEROSE TRIBU’ PROVENIENTI DALLE STEPPE DELL’ASIA CENTRALE, SPOSTATESI NEL VICINO ORIENTE A SEGUITO DELL’ESPANSIONE MONGOLA</a:t>
            </a:r>
          </a:p>
          <a:p>
            <a:r>
              <a:rPr lang="it-IT" b="1" dirty="0"/>
              <a:t>DIVENTO’ UN IMPERO MILTIETNICO E MULTIRELIGIOSO, </a:t>
            </a:r>
            <a:r>
              <a:rPr lang="it-IT" dirty="0"/>
              <a:t>CARATTERIZZATO DALL’INCLUSIONE DEI POPOLI CONQUISTATI (TURCHI, ARABI, ARMENI, GRECI, </a:t>
            </a:r>
            <a:r>
              <a:rPr lang="it-IT" dirty="0" err="1"/>
              <a:t>SLAVI…</a:t>
            </a:r>
            <a:r>
              <a:rPr lang="it-IT" dirty="0"/>
              <a:t>)</a:t>
            </a:r>
          </a:p>
          <a:p>
            <a:pPr>
              <a:buNone/>
            </a:pPr>
            <a:r>
              <a:rPr lang="it-IT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MAOMETTO E SOLIMANO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>
            <a:normAutofit fontScale="77500" lnSpcReduction="20000"/>
          </a:bodyPr>
          <a:lstStyle/>
          <a:p>
            <a:r>
              <a:rPr lang="it-IT" dirty="0"/>
              <a:t>I SULTANI CHE RAGGIUNSERO LA MASSIMA ESPANSIONE FURONO:</a:t>
            </a:r>
          </a:p>
          <a:p>
            <a:r>
              <a:rPr lang="it-IT" dirty="0"/>
              <a:t>MAOMETTO II (1430-1481): CONQUISTO’ COSTANTINOPOLI, FACENDO CROLLARE L’IMPERO BIZANTINO</a:t>
            </a:r>
          </a:p>
          <a:p>
            <a:r>
              <a:rPr lang="it-IT" dirty="0"/>
              <a:t>SOLIMANO IL MAGNIFICO (1495-1566): CONQUISTO’ L’UNGHERIA, TOLSE LA MESOPOTAMIA ALL’IMPERO PERSIANO, ASSEDIO’ VIENNA, SENZA CONQUISTARLA </a:t>
            </a:r>
          </a:p>
          <a:p>
            <a:endParaRPr lang="it-IT" dirty="0"/>
          </a:p>
        </p:txBody>
      </p:sp>
      <p:pic>
        <p:nvPicPr>
          <p:cNvPr id="1026" name="Picture 2" descr="Solimano il Magnifico - Wikipedia">
            <a:extLst>
              <a:ext uri="{FF2B5EF4-FFF2-40B4-BE49-F238E27FC236}">
                <a16:creationId xmlns:a16="http://schemas.microsoft.com/office/drawing/2014/main" id="{2DEEA709-35EA-4331-8D30-77B127D8B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600200"/>
            <a:ext cx="2818656" cy="277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1B49169-A287-4B29-B629-19A9D0F24FED}"/>
              </a:ext>
            </a:extLst>
          </p:cNvPr>
          <p:cNvSpPr txBox="1"/>
          <p:nvPr/>
        </p:nvSpPr>
        <p:spPr>
          <a:xfrm>
            <a:off x="6012160" y="4941168"/>
            <a:ext cx="2818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SOLIMANO IL MAGNIFICO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TOLLERANZA RELIGIOSA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IN TUTTO L’IMPERO, UFFICIALMENTE MUSSULMANO, LE MINORANZE RELIGIOSE POTEVANO PROFESSARE LA LORO FEDE (EBREI E CRISTIANI)</a:t>
            </a:r>
          </a:p>
          <a:p>
            <a:r>
              <a:rPr lang="it-IT" dirty="0"/>
              <a:t>VENNERO ISTITUITE DELLE </a:t>
            </a:r>
            <a:r>
              <a:rPr lang="it-IT" b="1" dirty="0"/>
              <a:t>COMUNITA’ </a:t>
            </a:r>
            <a:r>
              <a:rPr lang="it-IT" b="1" dirty="0" err="1"/>
              <a:t>DI</a:t>
            </a:r>
            <a:r>
              <a:rPr lang="it-IT" b="1" dirty="0"/>
              <a:t> NON MUSSULMANI</a:t>
            </a:r>
            <a:r>
              <a:rPr lang="it-IT" dirty="0"/>
              <a:t>, CAPEGGIATE DA UN LEADER RELIGIOSO NOMINATO DAL SULTANO</a:t>
            </a:r>
          </a:p>
          <a:p>
            <a:r>
              <a:rPr lang="it-IT" dirty="0"/>
              <a:t>I NON MUSSULMANI DOVEVANO ESSERE FEDELI ALL’IMPERO E PAGARE UNA TASSA SPECIALE, MA ERANO TOLLERATI E NON PERSEGUITATI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IL DECLINO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/>
              <a:t>NEL XVII SECOLO INIZIO’ IL DECLINO DELL’IMPERO</a:t>
            </a:r>
          </a:p>
          <a:p>
            <a:r>
              <a:rPr lang="it-IT" dirty="0"/>
              <a:t>I MOTIVI DELLA SUA DEBOLEZZA (FU CHIAMATO “</a:t>
            </a:r>
            <a:r>
              <a:rPr lang="it-IT" b="1" dirty="0"/>
              <a:t>IL GRANDE MALATO </a:t>
            </a:r>
            <a:r>
              <a:rPr lang="it-IT" b="1" dirty="0" err="1"/>
              <a:t>D’EUROPA</a:t>
            </a:r>
            <a:r>
              <a:rPr lang="it-IT" dirty="0"/>
              <a:t>”) ERANO:</a:t>
            </a:r>
          </a:p>
          <a:p>
            <a:pPr>
              <a:buFontTx/>
              <a:buChar char="-"/>
            </a:pPr>
            <a:r>
              <a:rPr lang="it-IT" dirty="0"/>
              <a:t>DEBOLEZZA DEI SULTANI</a:t>
            </a:r>
          </a:p>
          <a:p>
            <a:pPr>
              <a:buFontTx/>
              <a:buChar char="-"/>
            </a:pPr>
            <a:r>
              <a:rPr lang="it-IT" dirty="0"/>
              <a:t>CRESCENTE POTERE DEI VISIR (PRIMI MINISTRI)</a:t>
            </a:r>
          </a:p>
          <a:p>
            <a:pPr>
              <a:buFontTx/>
              <a:buChar char="-"/>
            </a:pPr>
            <a:r>
              <a:rPr lang="it-IT" dirty="0"/>
              <a:t>CORRUZIONE</a:t>
            </a:r>
          </a:p>
          <a:p>
            <a:pPr>
              <a:buFontTx/>
              <a:buChar char="-"/>
            </a:pPr>
            <a:r>
              <a:rPr lang="it-IT" dirty="0"/>
              <a:t>ARRETRATEZZA TECNOLOGICA</a:t>
            </a:r>
          </a:p>
          <a:p>
            <a:pPr>
              <a:buNone/>
            </a:pPr>
            <a:r>
              <a:rPr lang="it-IT" dirty="0"/>
              <a:t>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IL RUOLO DELLE POTENZE EUROPEE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268760"/>
            <a:ext cx="4834880" cy="4525963"/>
          </a:xfrm>
        </p:spPr>
        <p:txBody>
          <a:bodyPr>
            <a:normAutofit fontScale="70000" lnSpcReduction="20000"/>
          </a:bodyPr>
          <a:lstStyle/>
          <a:p>
            <a:r>
              <a:rPr lang="it-IT" dirty="0"/>
              <a:t>UNA DELLE CAUSE DEL CROLLO DELL’IMPERO FURONO </a:t>
            </a:r>
            <a:r>
              <a:rPr lang="it-IT" b="1" dirty="0"/>
              <a:t>LE INGERENZE </a:t>
            </a:r>
            <a:r>
              <a:rPr lang="it-IT" b="1" dirty="0" err="1"/>
              <a:t>DI</a:t>
            </a:r>
            <a:r>
              <a:rPr lang="it-IT" b="1" dirty="0"/>
              <a:t> ALCUNE NAZIONI EUROPEE, </a:t>
            </a:r>
            <a:r>
              <a:rPr lang="it-IT" dirty="0"/>
              <a:t>CHE APROFITTARONO DELLA DEBOLEZZA DELL’IMPERO PER CERCARE </a:t>
            </a:r>
            <a:r>
              <a:rPr lang="it-IT" dirty="0" err="1"/>
              <a:t>DI</a:t>
            </a:r>
            <a:r>
              <a:rPr lang="it-IT" dirty="0"/>
              <a:t> CONQUISTARE ALCUNI TERRITORI STRATEGICI</a:t>
            </a:r>
          </a:p>
          <a:p>
            <a:r>
              <a:rPr lang="it-IT" b="1" dirty="0"/>
              <a:t>LA NASCITA </a:t>
            </a:r>
            <a:r>
              <a:rPr lang="it-IT" b="1" dirty="0" err="1"/>
              <a:t>DI</a:t>
            </a:r>
            <a:r>
              <a:rPr lang="it-IT" b="1" dirty="0"/>
              <a:t> PICCOLI STATI INDIPENDENTI, FACILMENTE MANOVRABILI,</a:t>
            </a:r>
            <a:r>
              <a:rPr lang="it-IT" dirty="0"/>
              <a:t> ERA PIU’ CONVENIENTE RISPETTO ALLA PRESENZA </a:t>
            </a:r>
            <a:r>
              <a:rPr lang="it-IT" dirty="0" err="1"/>
              <a:t>DI</a:t>
            </a:r>
            <a:r>
              <a:rPr lang="it-IT" dirty="0"/>
              <a:t> UN FORTE IMPERO RIVALE</a:t>
            </a:r>
          </a:p>
          <a:p>
            <a:r>
              <a:rPr lang="it-IT" dirty="0"/>
              <a:t>LE AREE </a:t>
            </a:r>
            <a:r>
              <a:rPr lang="it-IT" dirty="0" err="1"/>
              <a:t>DI</a:t>
            </a:r>
            <a:r>
              <a:rPr lang="it-IT" dirty="0"/>
              <a:t> INTERESSE GEOPOLITICO INTERNAZIONALE ERANO: </a:t>
            </a:r>
            <a:r>
              <a:rPr lang="it-IT" b="1" dirty="0"/>
              <a:t>BALCANI, MEDIORIENTE </a:t>
            </a:r>
          </a:p>
        </p:txBody>
      </p:sp>
      <p:pic>
        <p:nvPicPr>
          <p:cNvPr id="2050" name="Picture 2" descr="Carta dell&amp;#39;impero ottomano: storia del crollo - Limes">
            <a:extLst>
              <a:ext uri="{FF2B5EF4-FFF2-40B4-BE49-F238E27FC236}">
                <a16:creationId xmlns:a16="http://schemas.microsoft.com/office/drawing/2014/main" id="{DF86BFB0-4AF2-45D1-BC03-39FB43BC5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417638"/>
            <a:ext cx="4003426" cy="409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L’IMPERO TENTA </a:t>
            </a:r>
            <a:r>
              <a:rPr lang="it-IT" dirty="0" err="1">
                <a:solidFill>
                  <a:srgbClr val="FF0000"/>
                </a:solidFill>
              </a:rPr>
              <a:t>DI</a:t>
            </a:r>
            <a:r>
              <a:rPr lang="it-IT" dirty="0">
                <a:solidFill>
                  <a:srgbClr val="FF0000"/>
                </a:solidFill>
              </a:rPr>
              <a:t> RISOLLEVARSI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L’IMPERO CERCO’ </a:t>
            </a:r>
            <a:r>
              <a:rPr lang="it-IT" dirty="0" err="1"/>
              <a:t>DI</a:t>
            </a:r>
            <a:r>
              <a:rPr lang="it-IT" dirty="0"/>
              <a:t> RIORGANIZZARSI, PER EVITARE LO SFALDAMENTO</a:t>
            </a:r>
          </a:p>
          <a:p>
            <a:r>
              <a:rPr lang="it-IT" dirty="0"/>
              <a:t>NEL 1839 UN DECRETO IMPERIALE SOPPRESSE LE DIFFERENZE TRA LE VARIE ETNIE E RELIGIONI, CERCANDO </a:t>
            </a:r>
            <a:r>
              <a:rPr lang="it-IT" dirty="0" err="1"/>
              <a:t>DI</a:t>
            </a:r>
            <a:r>
              <a:rPr lang="it-IT" dirty="0"/>
              <a:t> DAR VITA AD UNA </a:t>
            </a:r>
            <a:r>
              <a:rPr lang="it-IT" b="1" dirty="0"/>
              <a:t>NAZIONALITA’ OTTOMANA </a:t>
            </a:r>
            <a:r>
              <a:rPr lang="it-IT" dirty="0"/>
              <a:t>IN CUI TUTTI I SUDDITI POTESSERO RICONOSCERSI</a:t>
            </a:r>
          </a:p>
          <a:p>
            <a:pPr>
              <a:buNone/>
            </a:pPr>
            <a:r>
              <a:rPr lang="it-IT" dirty="0">
                <a:solidFill>
                  <a:srgbClr val="FF0000"/>
                </a:solidFill>
              </a:rPr>
              <a:t>FURONO LE POTENZE EROPEE E LA RUSSIA A FAVORIRE IL CROLLO DELL’IMPERO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LA ZONA BALCANICA: IL TRATTATO </a:t>
            </a:r>
            <a:r>
              <a:rPr lang="it-IT" dirty="0" err="1">
                <a:solidFill>
                  <a:srgbClr val="FF0000"/>
                </a:solidFill>
              </a:rPr>
              <a:t>DI</a:t>
            </a:r>
            <a:r>
              <a:rPr lang="it-IT" dirty="0">
                <a:solidFill>
                  <a:srgbClr val="FF0000"/>
                </a:solidFill>
              </a:rPr>
              <a:t> BERLINO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7638"/>
            <a:ext cx="4546848" cy="5135562"/>
          </a:xfrm>
        </p:spPr>
        <p:txBody>
          <a:bodyPr>
            <a:normAutofit fontScale="62500" lnSpcReduction="20000"/>
          </a:bodyPr>
          <a:lstStyle/>
          <a:p>
            <a:r>
              <a:rPr lang="it-IT" b="1" dirty="0"/>
              <a:t>LA RUSSIA</a:t>
            </a:r>
            <a:r>
              <a:rPr lang="it-IT" dirty="0"/>
              <a:t>, APPROFITTANDO DELLE SPINTE INDIPENDENRTISTE DEI POPOLI SLAVI, </a:t>
            </a:r>
            <a:r>
              <a:rPr lang="it-IT" b="1" dirty="0"/>
              <a:t>DICHIARO’ GUERRA ALL’IMPERO  </a:t>
            </a:r>
            <a:r>
              <a:rPr lang="it-IT" dirty="0"/>
              <a:t>(IL SUO SCOPO ERA CERCARE </a:t>
            </a:r>
            <a:r>
              <a:rPr lang="it-IT" dirty="0" err="1"/>
              <a:t>DI</a:t>
            </a:r>
            <a:r>
              <a:rPr lang="it-IT" dirty="0"/>
              <a:t> CONTROLLARE </a:t>
            </a:r>
            <a:r>
              <a:rPr lang="it-IT" b="1" dirty="0"/>
              <a:t>I BALCANI </a:t>
            </a:r>
            <a:r>
              <a:rPr lang="it-IT" dirty="0"/>
              <a:t>PER GARANTIRSI UNO SBOCCO SUL MEDITERRANEO)</a:t>
            </a:r>
          </a:p>
          <a:p>
            <a:r>
              <a:rPr lang="it-IT" b="1" dirty="0"/>
              <a:t>LA GUERRA FINI’ NEL 1878 </a:t>
            </a:r>
            <a:r>
              <a:rPr lang="it-IT" dirty="0"/>
              <a:t>CON LA VITTORIA DEI RUSSI E CON IL </a:t>
            </a:r>
            <a:r>
              <a:rPr lang="it-IT" b="1" dirty="0"/>
              <a:t>TRATTATO</a:t>
            </a:r>
            <a:r>
              <a:rPr lang="it-IT" dirty="0"/>
              <a:t> </a:t>
            </a:r>
            <a:r>
              <a:rPr lang="it-IT" b="1" dirty="0" err="1"/>
              <a:t>DI</a:t>
            </a:r>
            <a:r>
              <a:rPr lang="it-IT" b="1" dirty="0"/>
              <a:t> BERLINO, </a:t>
            </a:r>
            <a:r>
              <a:rPr lang="it-IT" dirty="0"/>
              <a:t>CHE SMEMBRO’ LA COMPATTEZZA DELL’IMPERO NEI BALCANI:</a:t>
            </a:r>
          </a:p>
          <a:p>
            <a:pPr>
              <a:buNone/>
            </a:pPr>
            <a:r>
              <a:rPr lang="it-IT" dirty="0"/>
              <a:t> </a:t>
            </a:r>
          </a:p>
          <a:p>
            <a:pPr>
              <a:buFontTx/>
              <a:buChar char="-"/>
            </a:pPr>
            <a:r>
              <a:rPr lang="it-IT" dirty="0"/>
              <a:t>ROMANIA, SERBIA, MONTENEGRO, BULGARIA FURONO DICHIARATE INDIPENDENTI</a:t>
            </a:r>
          </a:p>
          <a:p>
            <a:pPr>
              <a:buFontTx/>
              <a:buChar char="-"/>
            </a:pPr>
            <a:r>
              <a:rPr lang="it-IT" dirty="0"/>
              <a:t>LA BOSNIA FU AFFIDATA ALL’AUSTRIA</a:t>
            </a:r>
          </a:p>
          <a:p>
            <a:pPr>
              <a:buFontTx/>
              <a:buChar char="-"/>
            </a:pPr>
            <a:r>
              <a:rPr lang="it-IT" dirty="0"/>
              <a:t>LA BESSARABIA (TRA MOLDAVIA E UCRAINA) FU DATA ALLA RUSSIA</a:t>
            </a:r>
          </a:p>
          <a:p>
            <a:pPr>
              <a:buFontTx/>
              <a:buChar char="-"/>
            </a:pPr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3074" name="Picture 2" descr="Congresso di Berlino - Wikipedia">
            <a:extLst>
              <a:ext uri="{FF2B5EF4-FFF2-40B4-BE49-F238E27FC236}">
                <a16:creationId xmlns:a16="http://schemas.microsoft.com/office/drawing/2014/main" id="{56E068A2-6339-4570-986F-E5D70808F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44824"/>
            <a:ext cx="367240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C0FDBED-817D-4830-A7EC-C0EFE332D2CF}"/>
              </a:ext>
            </a:extLst>
          </p:cNvPr>
          <p:cNvSpPr txBox="1"/>
          <p:nvPr/>
        </p:nvSpPr>
        <p:spPr>
          <a:xfrm>
            <a:off x="5148064" y="4735743"/>
            <a:ext cx="339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TRATTATO DI BERLINO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LA </a:t>
            </a:r>
            <a:r>
              <a:rPr lang="it-IT" dirty="0" err="1">
                <a:solidFill>
                  <a:srgbClr val="FF0000"/>
                </a:solidFill>
              </a:rPr>
              <a:t>1</a:t>
            </a:r>
            <a:r>
              <a:rPr lang="it-IT" dirty="0">
                <a:solidFill>
                  <a:srgbClr val="FF0000"/>
                </a:solidFill>
              </a:rPr>
              <a:t> GUERRA MONDIALE E LA FINE DELL’IMPERO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dirty="0"/>
              <a:t>     L’IMPERO PARTECIPO’ ALLA </a:t>
            </a:r>
            <a:r>
              <a:rPr lang="it-IT" dirty="0" err="1"/>
              <a:t>1</a:t>
            </a:r>
            <a:r>
              <a:rPr lang="it-IT" dirty="0"/>
              <a:t> GUERRA MONDIALE, A FIANCO DELLA GERMANIA E DELL’AUSTRA- UNGHERIA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      DOPO LA SCONFITTA L’IMPERO SI RIDUSSE FINO A COMPRENDERE SOLO COSTANTINOPOLI E L’ANATOLIA</a:t>
            </a:r>
          </a:p>
          <a:p>
            <a:pPr>
              <a:buNone/>
            </a:pPr>
            <a:r>
              <a:rPr lang="it-IT" dirty="0"/>
              <a:t>   </a:t>
            </a:r>
          </a:p>
          <a:p>
            <a:pPr>
              <a:buNone/>
            </a:pPr>
            <a:r>
              <a:rPr lang="it-IT" dirty="0"/>
              <a:t>      AL TERMINE DELLA GUERRA LA TURCHIA PROCLAMO’ LA SUA INDIPENDENZA DOPO UNA GUERRA DURATA </a:t>
            </a:r>
            <a:r>
              <a:rPr lang="it-IT" dirty="0" err="1"/>
              <a:t>4</a:t>
            </a:r>
            <a:r>
              <a:rPr lang="it-IT" dirty="0"/>
              <a:t> ANNI (1919- 1923), DANDO VITA ALLA </a:t>
            </a:r>
            <a:r>
              <a:rPr lang="it-IT" b="1" dirty="0"/>
              <a:t>REPUBBLICA TURCA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                           </a:t>
            </a:r>
            <a:r>
              <a:rPr lang="it-IT" sz="3429" dirty="0">
                <a:solidFill>
                  <a:srgbClr val="FF0000"/>
                </a:solidFill>
              </a:rPr>
              <a:t>L’IMPERO CESSO’ </a:t>
            </a:r>
            <a:r>
              <a:rPr lang="it-IT" sz="3429" dirty="0" err="1">
                <a:solidFill>
                  <a:srgbClr val="FF0000"/>
                </a:solidFill>
              </a:rPr>
              <a:t>DI</a:t>
            </a:r>
            <a:r>
              <a:rPr lang="it-IT" sz="3429" dirty="0">
                <a:solidFill>
                  <a:srgbClr val="FF0000"/>
                </a:solidFill>
              </a:rPr>
              <a:t> ESISTERE</a:t>
            </a:r>
            <a:endParaRPr lang="it-IT" sz="3429" dirty="0"/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   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LA NASCITA </a:t>
            </a:r>
            <a:r>
              <a:rPr lang="it-IT" dirty="0" err="1">
                <a:solidFill>
                  <a:srgbClr val="FF0000"/>
                </a:solidFill>
              </a:rPr>
              <a:t>DI</a:t>
            </a:r>
            <a:r>
              <a:rPr lang="it-IT" dirty="0">
                <a:solidFill>
                  <a:srgbClr val="FF0000"/>
                </a:solidFill>
              </a:rPr>
              <a:t> PICCOLI STATI  CONTROLLATI DALL’OCCIDENTE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LA PRESENZA </a:t>
            </a:r>
            <a:r>
              <a:rPr lang="it-IT" sz="2400" dirty="0" err="1"/>
              <a:t>DI</a:t>
            </a:r>
            <a:r>
              <a:rPr lang="it-IT" sz="2400" dirty="0"/>
              <a:t> UN IMPERO FORTE E SOLIDO AVEVA IMPEDITO, NELL’800, LA COLONIZZAZIONE DEL MEDIORIENTE</a:t>
            </a:r>
          </a:p>
          <a:p>
            <a:r>
              <a:rPr lang="it-IT" sz="2400" b="1" dirty="0"/>
              <a:t>FRANCIA E INGHILTERRA</a:t>
            </a:r>
            <a:r>
              <a:rPr lang="it-IT" sz="2400" dirty="0"/>
              <a:t> SI SPARTIRONO ANCOR PRIMA DELL’INIZIO DELLA GUERRA LE AREE </a:t>
            </a:r>
            <a:r>
              <a:rPr lang="it-IT" sz="2400" dirty="0" err="1"/>
              <a:t>DI</a:t>
            </a:r>
            <a:r>
              <a:rPr lang="it-IT" sz="2400" dirty="0"/>
              <a:t> INFLUENZA DEL MEDIORIENTE E DECISERO LA </a:t>
            </a:r>
            <a:r>
              <a:rPr lang="it-IT" sz="2400" b="1" dirty="0"/>
              <a:t>CREAZIONE DEL TUTTO ARBITRARIA DEI PICCOLI STATI</a:t>
            </a:r>
            <a:r>
              <a:rPr lang="it-IT" sz="2400" dirty="0"/>
              <a:t> (IRAQ, IASRAELE, GIORDANIA, LIBANO, SIRIA, KUWAIT, ARABIA SAUDITA), GOVERNANDOLI </a:t>
            </a:r>
            <a:r>
              <a:rPr lang="it-IT" sz="2400" dirty="0" err="1"/>
              <a:t>DI</a:t>
            </a:r>
            <a:r>
              <a:rPr lang="it-IT" sz="2400" dirty="0"/>
              <a:t> FATTO CON </a:t>
            </a:r>
            <a:r>
              <a:rPr lang="it-IT" sz="2400" b="1" dirty="0"/>
              <a:t>IL SISTEMA DEI MANDATI </a:t>
            </a:r>
            <a:r>
              <a:rPr lang="it-IT" sz="2400" dirty="0"/>
              <a:t>DELLA SOCIETA’ DELLE NAZIONI (VERE E PROPRIE OCCUPAZIONI MILITARI)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GLI INGLESI IN PALESTINA: 1920-1948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84235"/>
            <a:ext cx="4258816" cy="5168965"/>
          </a:xfrm>
        </p:spPr>
        <p:txBody>
          <a:bodyPr>
            <a:normAutofit fontScale="47500" lnSpcReduction="20000"/>
          </a:bodyPr>
          <a:lstStyle/>
          <a:p>
            <a:endParaRPr lang="it-IT" dirty="0"/>
          </a:p>
          <a:p>
            <a:r>
              <a:rPr lang="it-IT" b="1" dirty="0"/>
              <a:t>GLI INGLESI</a:t>
            </a:r>
            <a:r>
              <a:rPr lang="it-IT" dirty="0"/>
              <a:t>, ALLA VIGILIA DELLA </a:t>
            </a:r>
            <a:r>
              <a:rPr lang="it-IT" dirty="0" err="1"/>
              <a:t>1</a:t>
            </a:r>
            <a:r>
              <a:rPr lang="it-IT" dirty="0"/>
              <a:t> GUERRA MONDIALE, </a:t>
            </a:r>
            <a:r>
              <a:rPr lang="it-IT" b="1" dirty="0"/>
              <a:t>PROMISERO LA CREAZIONE </a:t>
            </a:r>
            <a:r>
              <a:rPr lang="it-IT" b="1" dirty="0" err="1"/>
              <a:t>DI</a:t>
            </a:r>
            <a:r>
              <a:rPr lang="it-IT" b="1" dirty="0"/>
              <a:t> UNO STATO ARABO INDIPENDENTE</a:t>
            </a:r>
            <a:r>
              <a:rPr lang="it-IT" dirty="0"/>
              <a:t> AI GRANDI PROPRIETARI ARABI DELLA PALESTINA, IN CAMBIO DEL LORO APPOGGIO IN GUERRA CONTRO LA TURCHIA (1915)</a:t>
            </a:r>
          </a:p>
          <a:p>
            <a:r>
              <a:rPr lang="it-IT" b="1" dirty="0"/>
              <a:t>NEL 1915 VENNE INVECE FIRMATO UN ACCORDO </a:t>
            </a:r>
            <a:r>
              <a:rPr lang="it-IT" dirty="0"/>
              <a:t>RIMASTO A LUNGO </a:t>
            </a:r>
            <a:r>
              <a:rPr lang="it-IT" b="1" dirty="0"/>
              <a:t>SEGRETO</a:t>
            </a:r>
            <a:r>
              <a:rPr lang="it-IT" dirty="0"/>
              <a:t>(</a:t>
            </a:r>
            <a:r>
              <a:rPr lang="it-IT" b="1" dirty="0"/>
              <a:t>SYKES- PICOT</a:t>
            </a:r>
            <a:r>
              <a:rPr lang="it-IT" dirty="0"/>
              <a:t>) DALLA SOCIETA’ DELLE NAZIONI, </a:t>
            </a:r>
            <a:r>
              <a:rPr lang="it-IT" b="1" dirty="0"/>
              <a:t>CON CUI IL MEDIO ORIENTE VENIVA SPARTITO IN AREE </a:t>
            </a:r>
            <a:r>
              <a:rPr lang="it-IT" b="1" dirty="0" err="1"/>
              <a:t>DI</a:t>
            </a:r>
            <a:r>
              <a:rPr lang="it-IT" b="1" dirty="0"/>
              <a:t> INFLUENZA TRA LE NAZIONI EUROPEE </a:t>
            </a:r>
            <a:r>
              <a:rPr lang="it-IT" dirty="0"/>
              <a:t>(AGLI INGLESI ERA AFFIDATO  IL PROTETTORATO DELLA PALESTINA, INIZIATO POI NEL 1920 E DURATO FINO AL 1948)</a:t>
            </a:r>
          </a:p>
          <a:p>
            <a:r>
              <a:rPr lang="it-IT" b="1" dirty="0"/>
              <a:t>NEL 1917</a:t>
            </a:r>
            <a:r>
              <a:rPr lang="it-IT" dirty="0"/>
              <a:t>, CON </a:t>
            </a:r>
            <a:r>
              <a:rPr lang="it-IT" b="1" dirty="0"/>
              <a:t>LA DICHIARAZIONE </a:t>
            </a:r>
            <a:r>
              <a:rPr lang="it-IT" b="1" dirty="0" err="1"/>
              <a:t>DI</a:t>
            </a:r>
            <a:r>
              <a:rPr lang="it-IT" b="1" dirty="0"/>
              <a:t> BALFOUR</a:t>
            </a:r>
            <a:r>
              <a:rPr lang="it-IT" dirty="0"/>
              <a:t>, GLI INGLESI PROMISERO LA NASCITA </a:t>
            </a:r>
            <a:r>
              <a:rPr lang="it-IT" dirty="0" err="1"/>
              <a:t>DI</a:t>
            </a:r>
            <a:r>
              <a:rPr lang="it-IT" dirty="0"/>
              <a:t> </a:t>
            </a:r>
            <a:r>
              <a:rPr lang="it-IT" b="1" dirty="0"/>
              <a:t>UNO STATO EBRAICO IN PALESTINA</a:t>
            </a:r>
          </a:p>
          <a:p>
            <a:pPr>
              <a:buNone/>
            </a:pPr>
            <a:r>
              <a:rPr lang="it-IT" dirty="0"/>
              <a:t> 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098" name="Picture 2" descr="InchiostrOnline">
            <a:extLst>
              <a:ext uri="{FF2B5EF4-FFF2-40B4-BE49-F238E27FC236}">
                <a16:creationId xmlns:a16="http://schemas.microsoft.com/office/drawing/2014/main" id="{8E5DE5FA-9154-4DFA-B508-359EF0A9B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264" y="1384235"/>
            <a:ext cx="3676650" cy="427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FRANCIA IN SIRIA: 1919-1946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04" y="1600200"/>
            <a:ext cx="4968552" cy="4525963"/>
          </a:xfrm>
        </p:spPr>
        <p:txBody>
          <a:bodyPr>
            <a:normAutofit fontScale="70000" lnSpcReduction="20000"/>
          </a:bodyPr>
          <a:lstStyle/>
          <a:p>
            <a:r>
              <a:rPr lang="it-IT" b="1" dirty="0"/>
              <a:t>NEL 1919 LA FRANCIA </a:t>
            </a:r>
            <a:r>
              <a:rPr lang="it-IT" dirty="0"/>
              <a:t>OTTENNE DALLA SOCIETA’ DELLE NAZIONI IL PERMESSO </a:t>
            </a:r>
            <a:r>
              <a:rPr lang="it-IT" dirty="0" err="1"/>
              <a:t>DI</a:t>
            </a:r>
            <a:r>
              <a:rPr lang="it-IT" dirty="0"/>
              <a:t> </a:t>
            </a:r>
            <a:r>
              <a:rPr lang="it-IT" b="1" dirty="0"/>
              <a:t>OCCUPARE MILITARMENTE LA SIRIA</a:t>
            </a:r>
          </a:p>
          <a:p>
            <a:r>
              <a:rPr lang="it-IT" dirty="0"/>
              <a:t>SOTTO IL NOME </a:t>
            </a:r>
            <a:r>
              <a:rPr lang="it-IT" dirty="0" err="1"/>
              <a:t>DI</a:t>
            </a:r>
            <a:r>
              <a:rPr lang="it-IT" dirty="0"/>
              <a:t> SIRIA FURONO RIUNITI TERRITORI PRIMA APPARTENENTI ALLA TURCHIA, AFFIDATI AL CONTROLLO MILITARE FRANCESE</a:t>
            </a:r>
          </a:p>
          <a:p>
            <a:r>
              <a:rPr lang="it-IT" b="1" dirty="0"/>
              <a:t>NEL 1920 L’ESERCITO FRANCESE</a:t>
            </a:r>
            <a:r>
              <a:rPr lang="it-IT" dirty="0"/>
              <a:t> REPRESSE COL SANGUE IL TENTATIVO SIRIANO </a:t>
            </a:r>
            <a:r>
              <a:rPr lang="it-IT" dirty="0" err="1"/>
              <a:t>DI</a:t>
            </a:r>
            <a:r>
              <a:rPr lang="it-IT" dirty="0"/>
              <a:t> RIBELLARSI A TALE IMPOSIZIONE (LA FRANCIA OCCUPO’ LA REGIONE FINO AL 1946)</a:t>
            </a:r>
          </a:p>
          <a:p>
            <a:endParaRPr lang="it-IT" dirty="0"/>
          </a:p>
        </p:txBody>
      </p:sp>
      <p:pic>
        <p:nvPicPr>
          <p:cNvPr id="5122" name="Picture 2" descr="Siria: chi semina vento… - Patria Indipendente">
            <a:extLst>
              <a:ext uri="{FF2B5EF4-FFF2-40B4-BE49-F238E27FC236}">
                <a16:creationId xmlns:a16="http://schemas.microsoft.com/office/drawing/2014/main" id="{618C03C1-901F-447C-9B3F-F1ED1B72F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880" y="1600200"/>
            <a:ext cx="4081834" cy="397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TENSIONI IN PALESTINA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IL MALCONTENTO IN PALESTINA CREBBE A DISMISURA: LE POPOLAZIONI ARABE SI ASPETTAVANO LA CREAZIONE </a:t>
            </a:r>
            <a:r>
              <a:rPr lang="it-IT" dirty="0" err="1"/>
              <a:t>DI</a:t>
            </a:r>
            <a:r>
              <a:rPr lang="it-IT" dirty="0"/>
              <a:t> UNO STATO INDIPENDENTE (COME PROMESSO)</a:t>
            </a:r>
          </a:p>
          <a:p>
            <a:r>
              <a:rPr lang="it-IT" dirty="0"/>
              <a:t>LA CONFLITTUALITA’ TRA LE ETNIE RISCHIAVA </a:t>
            </a:r>
            <a:r>
              <a:rPr lang="it-IT" dirty="0" err="1"/>
              <a:t>DI</a:t>
            </a:r>
            <a:r>
              <a:rPr lang="it-IT" dirty="0"/>
              <a:t> SFOCIARE IN GUERRA, </a:t>
            </a:r>
            <a:r>
              <a:rPr lang="it-IT" b="1" dirty="0"/>
              <a:t>COSI’ GLI INGLESI CERCARONO UN COMPROMESSO: NEL 1939 FU CREATO UNO STATO INDIPENDENTE MISTO (ARABI, EBREI)</a:t>
            </a:r>
            <a:r>
              <a:rPr lang="it-IT" dirty="0"/>
              <a:t>, CON UNA QUOTA CONTROLLATA </a:t>
            </a:r>
            <a:r>
              <a:rPr lang="it-IT" dirty="0" err="1"/>
              <a:t>DI</a:t>
            </a:r>
            <a:r>
              <a:rPr lang="it-IT" dirty="0"/>
              <a:t> EBREI (FISSATA A 75.000)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IL NAZISMO ELA CREAZIONE DELLO STATO </a:t>
            </a:r>
            <a:r>
              <a:rPr lang="it-IT" dirty="0" err="1">
                <a:solidFill>
                  <a:srgbClr val="FF0000"/>
                </a:solidFill>
              </a:rPr>
              <a:t>D’ISRAELE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600200"/>
            <a:ext cx="4716016" cy="5257800"/>
          </a:xfrm>
        </p:spPr>
        <p:txBody>
          <a:bodyPr>
            <a:normAutofit fontScale="47500" lnSpcReduction="20000"/>
          </a:bodyPr>
          <a:lstStyle/>
          <a:p>
            <a:r>
              <a:rPr lang="it-IT" dirty="0"/>
              <a:t>FORTE FU LA RIPERCUSSIONE DELLA SHOA SUI FRAGILI EQUILIBRI IN MEDIORIENTE</a:t>
            </a:r>
          </a:p>
          <a:p>
            <a:r>
              <a:rPr lang="it-IT" dirty="0"/>
              <a:t>GLI INGLESI VENNERO ACCUSATI DAI SIONISTI </a:t>
            </a:r>
            <a:r>
              <a:rPr lang="it-IT" dirty="0" err="1"/>
              <a:t>DI</a:t>
            </a:r>
            <a:r>
              <a:rPr lang="it-IT" dirty="0"/>
              <a:t> VOLER OSTACOLARE GLI EBREI, COSI’ </a:t>
            </a:r>
            <a:r>
              <a:rPr lang="it-IT" b="1" dirty="0"/>
              <a:t>L’INGHILTERRA DECISE </a:t>
            </a:r>
            <a:r>
              <a:rPr lang="it-IT" b="1" dirty="0" err="1"/>
              <a:t>DI</a:t>
            </a:r>
            <a:r>
              <a:rPr lang="it-IT" b="1" dirty="0"/>
              <a:t> NON OSTACOLARE PIU’ IL FLUSSO MIGRATORIO VERSO LA PALESTINA</a:t>
            </a:r>
          </a:p>
          <a:p>
            <a:r>
              <a:rPr lang="it-IT" dirty="0"/>
              <a:t>NEL 1947 GLI INGLESI DICHIARARONO </a:t>
            </a:r>
            <a:r>
              <a:rPr lang="it-IT" dirty="0" err="1"/>
              <a:t>DI</a:t>
            </a:r>
            <a:r>
              <a:rPr lang="it-IT" dirty="0"/>
              <a:t> VOLER LASCIARE IL PAESE</a:t>
            </a:r>
          </a:p>
          <a:p>
            <a:r>
              <a:rPr lang="it-IT" dirty="0"/>
              <a:t>NELLO STESSO ANNO UNA RISOLUZIONE ONU APPROVO’ </a:t>
            </a:r>
            <a:r>
              <a:rPr lang="it-IT" b="1" dirty="0"/>
              <a:t>IL PIANO DELLA RIPARTIZIONE DELLA PALESTINA</a:t>
            </a:r>
            <a:r>
              <a:rPr lang="it-IT" dirty="0"/>
              <a:t>, PREVEDENDO </a:t>
            </a:r>
            <a:r>
              <a:rPr lang="it-IT" b="1" dirty="0"/>
              <a:t>LA SUDDIVISONE IN DUE STATI: EBRAICO E ARABO </a:t>
            </a:r>
          </a:p>
          <a:p>
            <a:r>
              <a:rPr lang="it-IT" b="1" dirty="0"/>
              <a:t>NEL 1948 </a:t>
            </a:r>
            <a:r>
              <a:rPr lang="it-IT" dirty="0"/>
              <a:t>LE TRUPPE INGLESI SI RITIRARONO </a:t>
            </a:r>
            <a:r>
              <a:rPr lang="it-IT" b="1" dirty="0"/>
              <a:t>E FU CREATO LA STATO </a:t>
            </a:r>
            <a:r>
              <a:rPr lang="it-IT" b="1" dirty="0" err="1"/>
              <a:t>DI</a:t>
            </a:r>
            <a:r>
              <a:rPr lang="it-IT" b="1" dirty="0"/>
              <a:t> ISRAELE</a:t>
            </a:r>
          </a:p>
          <a:p>
            <a:r>
              <a:rPr lang="it-IT" dirty="0"/>
              <a:t>I PALESTINESI E GLI STATI ARABI VICINI VIDERO LA CREAZIONE </a:t>
            </a:r>
            <a:r>
              <a:rPr lang="it-IT" dirty="0" err="1"/>
              <a:t>DI</a:t>
            </a:r>
            <a:r>
              <a:rPr lang="it-IT" dirty="0"/>
              <a:t> QUESTO STATO COME </a:t>
            </a:r>
            <a:r>
              <a:rPr lang="it-IT" b="1" dirty="0"/>
              <a:t>UN INTOLLERABILE SOPRUSO E ATTO </a:t>
            </a:r>
            <a:r>
              <a:rPr lang="it-IT" b="1" dirty="0" err="1"/>
              <a:t>DI</a:t>
            </a:r>
            <a:r>
              <a:rPr lang="it-IT" b="1" dirty="0"/>
              <a:t> FORZA</a:t>
            </a:r>
          </a:p>
          <a:p>
            <a:r>
              <a:rPr lang="it-IT" b="1" dirty="0"/>
              <a:t>LA LEGA ARABA AVVIO’ UNA GUERRA CONTRO LO STATO </a:t>
            </a:r>
            <a:r>
              <a:rPr lang="it-IT" b="1" dirty="0" err="1"/>
              <a:t>D’ISRAELE</a:t>
            </a:r>
            <a:r>
              <a:rPr lang="it-IT" dirty="0"/>
              <a:t>, DANDO INIZIO A UN LUNGO PERIODO </a:t>
            </a:r>
            <a:r>
              <a:rPr lang="it-IT" dirty="0" err="1"/>
              <a:t>DI</a:t>
            </a:r>
            <a:r>
              <a:rPr lang="it-IT" dirty="0"/>
              <a:t> OSTILITA’E CONFLITTI </a:t>
            </a:r>
          </a:p>
        </p:txBody>
      </p:sp>
      <p:pic>
        <p:nvPicPr>
          <p:cNvPr id="6146" name="Picture 2" descr="Come sarebbe il mondo senza lo stato di Israele? - Israele.net - Israele.net">
            <a:extLst>
              <a:ext uri="{FF2B5EF4-FFF2-40B4-BE49-F238E27FC236}">
                <a16:creationId xmlns:a16="http://schemas.microsoft.com/office/drawing/2014/main" id="{012BBEFE-8FAA-40E0-8648-81C14833C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184" y="1600201"/>
            <a:ext cx="4079304" cy="41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L’ESODO PALESTINESE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600200"/>
            <a:ext cx="4860032" cy="4525963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L’ESODO PALESTINESE DEL 1948 E’ CONOSCIUTO IN ARABO COME </a:t>
            </a:r>
            <a:r>
              <a:rPr lang="it-IT" b="1" dirty="0"/>
              <a:t>“NAKBA</a:t>
            </a:r>
            <a:r>
              <a:rPr lang="it-IT" dirty="0"/>
              <a:t>” (CATACLISMA)</a:t>
            </a:r>
          </a:p>
          <a:p>
            <a:r>
              <a:rPr lang="it-IT" b="1" dirty="0"/>
              <a:t>PIU’ </a:t>
            </a:r>
            <a:r>
              <a:rPr lang="it-IT" b="1" dirty="0" err="1"/>
              <a:t>DI</a:t>
            </a:r>
            <a:r>
              <a:rPr lang="it-IT" b="1" dirty="0"/>
              <a:t> 700.000 ARABI PALESTINESI </a:t>
            </a:r>
            <a:r>
              <a:rPr lang="it-IT" dirty="0"/>
              <a:t>DOVETTERO ABBANDONARE LE PROPRIE CITTA’ E </a:t>
            </a:r>
            <a:r>
              <a:rPr lang="it-IT" b="1" dirty="0"/>
              <a:t>FURONO AMMASSATI IN ENORMI CAMPI PROFUGHI</a:t>
            </a:r>
          </a:p>
        </p:txBody>
      </p:sp>
      <p:pic>
        <p:nvPicPr>
          <p:cNvPr id="7170" name="Picture 2" descr="Unrwa: campi profughi palestinesi devastati a causa della crisi in Siria |  Infopal">
            <a:extLst>
              <a:ext uri="{FF2B5EF4-FFF2-40B4-BE49-F238E27FC236}">
                <a16:creationId xmlns:a16="http://schemas.microsoft.com/office/drawing/2014/main" id="{12BD46A5-8B1F-4586-AC42-893D1B578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00808"/>
            <a:ext cx="4088507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L’IRAQ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DOPO LE DOMINAZIONI DEI PARTI, DEI SASSANDIDI E DEI ROMANI, A PARTIRE DAL 634 L’IRAQ FU CONQUISTATO DAGLI </a:t>
            </a:r>
            <a:r>
              <a:rPr lang="it-IT" b="1" dirty="0"/>
              <a:t>ARABI</a:t>
            </a:r>
            <a:r>
              <a:rPr lang="it-IT" dirty="0"/>
              <a:t> (CALIFFI OMAYYADI) E IL TERRITORIO FU ISLAMIZZATO</a:t>
            </a:r>
          </a:p>
          <a:p>
            <a:r>
              <a:rPr lang="it-IT" b="1" dirty="0"/>
              <a:t>I MONGOLI </a:t>
            </a:r>
            <a:r>
              <a:rPr lang="it-IT" dirty="0"/>
              <a:t>CONQUISTARONO BAGHDAD NEL 1258</a:t>
            </a:r>
          </a:p>
          <a:p>
            <a:r>
              <a:rPr lang="it-IT" b="1" dirty="0"/>
              <a:t>I TURCHI </a:t>
            </a:r>
            <a:r>
              <a:rPr lang="it-IT" dirty="0"/>
              <a:t>CONQUISTARONO POI LA REGIONE NEL 1534 CON SOLIMANO IL MAGNIFICO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L’EPOCA COLONIALE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/>
          </a:bodyPr>
          <a:lstStyle/>
          <a:p>
            <a:r>
              <a:rPr lang="it-IT" dirty="0"/>
              <a:t>NEL 1916, MENTRE LA GRANDE GUERRA IMPERVERSAVA, FU SIGLATO SEGRETAMENTE </a:t>
            </a:r>
            <a:r>
              <a:rPr lang="it-IT" b="1" dirty="0"/>
              <a:t>L’ACCORDO SYKES- PICOT</a:t>
            </a:r>
            <a:r>
              <a:rPr lang="it-IT" dirty="0"/>
              <a:t>, CON CUI FRANCIA E INGHILTERRA SI SPARTIVANO LE AREE MEDIORIENTALI: </a:t>
            </a:r>
            <a:r>
              <a:rPr lang="it-IT" b="1" dirty="0"/>
              <a:t>L’IRAQ SAREBBE SPETTATO ALL’INGHILTERRA</a:t>
            </a:r>
            <a:r>
              <a:rPr lang="it-IT" dirty="0"/>
              <a:t>; LA SIRIA ALLA FRANCIA</a:t>
            </a:r>
          </a:p>
          <a:p>
            <a:r>
              <a:rPr lang="it-IT" b="1" dirty="0"/>
              <a:t>L’INGHILTERRA OCCUPO’ BAGHDAD NEL 1917</a:t>
            </a:r>
          </a:p>
          <a:p>
            <a:r>
              <a:rPr lang="it-IT" dirty="0"/>
              <a:t>AL TERMINE DELLA GUERRA FU DATO ALL’INGHILTERRA UN MANDATO SULLA REGIONE (UNA SORTA </a:t>
            </a:r>
            <a:r>
              <a:rPr lang="it-IT" dirty="0" err="1"/>
              <a:t>DI</a:t>
            </a:r>
            <a:r>
              <a:rPr lang="it-IT" dirty="0"/>
              <a:t> PROTETTORATO)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IL REGNO DELL’IRAQ E LA GUERRA ANGLO- IRACHENA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600200"/>
            <a:ext cx="5076056" cy="4525963"/>
          </a:xfrm>
        </p:spPr>
        <p:txBody>
          <a:bodyPr>
            <a:normAutofit fontScale="62500" lnSpcReduction="20000"/>
          </a:bodyPr>
          <a:lstStyle/>
          <a:p>
            <a:r>
              <a:rPr lang="it-IT" b="1" dirty="0"/>
              <a:t>NEL 1932 </a:t>
            </a:r>
            <a:r>
              <a:rPr lang="it-IT" dirty="0"/>
              <a:t>FU CONCESSAUFFICIALMENTE  </a:t>
            </a:r>
            <a:r>
              <a:rPr lang="it-IT" b="1" dirty="0"/>
              <a:t>L’INDIPENDENZA</a:t>
            </a:r>
            <a:r>
              <a:rPr lang="it-IT" dirty="0"/>
              <a:t> AL REGNO DAGLI INGLESI (IN CAMBIO L’IRAQ DOVEVA CONSENTIRE A DEI CONSULENTI INGLESI </a:t>
            </a:r>
            <a:r>
              <a:rPr lang="it-IT" dirty="0" err="1"/>
              <a:t>DI</a:t>
            </a:r>
            <a:r>
              <a:rPr lang="it-IT" dirty="0"/>
              <a:t> PRENDERE PARTE AL GOVERNO E </a:t>
            </a:r>
            <a:r>
              <a:rPr lang="it-IT" dirty="0" err="1"/>
              <a:t>DI</a:t>
            </a:r>
            <a:r>
              <a:rPr lang="it-IT" dirty="0"/>
              <a:t> MANTENERE BASI MILITARI).</a:t>
            </a:r>
          </a:p>
          <a:p>
            <a:r>
              <a:rPr lang="it-IT" dirty="0"/>
              <a:t>UN SENSO </a:t>
            </a:r>
            <a:r>
              <a:rPr lang="it-IT" dirty="0" err="1"/>
              <a:t>DI</a:t>
            </a:r>
            <a:r>
              <a:rPr lang="it-IT" dirty="0"/>
              <a:t> </a:t>
            </a:r>
            <a:r>
              <a:rPr lang="it-IT" b="1" dirty="0"/>
              <a:t>OSTILITA’ VERSO IL GOVERNO FILO BRITANNICO </a:t>
            </a:r>
            <a:r>
              <a:rPr lang="it-IT" dirty="0"/>
              <a:t>SI DIFFUSE TRA LA POPOLAZIONE</a:t>
            </a:r>
          </a:p>
          <a:p>
            <a:r>
              <a:rPr lang="it-IT" dirty="0"/>
              <a:t>SCOPPIO’ COSI’ </a:t>
            </a:r>
            <a:r>
              <a:rPr lang="it-IT" b="1" dirty="0"/>
              <a:t>LA GUERRA ANGLO- IRACHENA</a:t>
            </a:r>
            <a:r>
              <a:rPr lang="it-IT" dirty="0"/>
              <a:t>, TERMINATA NEL 1941 CON </a:t>
            </a:r>
            <a:r>
              <a:rPr lang="it-IT" b="1" dirty="0"/>
              <a:t>LA DISFATTA IRACHENA</a:t>
            </a:r>
          </a:p>
          <a:p>
            <a:r>
              <a:rPr lang="it-IT" dirty="0"/>
              <a:t>FU INSTAURATO </a:t>
            </a:r>
            <a:r>
              <a:rPr lang="it-IT" b="1" dirty="0"/>
              <a:t>UN NUOVO GOVERNO </a:t>
            </a:r>
            <a:r>
              <a:rPr lang="it-IT" dirty="0"/>
              <a:t>E TUTTI I GENERALI DELL’OPPOSIZIONE FURONO CONDANNATI A MORTE</a:t>
            </a:r>
          </a:p>
          <a:p>
            <a:pPr>
              <a:buNone/>
            </a:pPr>
            <a:endParaRPr lang="it-IT" dirty="0"/>
          </a:p>
          <a:p>
            <a:endParaRPr lang="it-IT" dirty="0"/>
          </a:p>
        </p:txBody>
      </p:sp>
      <p:pic>
        <p:nvPicPr>
          <p:cNvPr id="8194" name="Picture 2" descr="Guerra anglo-irachena del 1941 - Wikipedia">
            <a:extLst>
              <a:ext uri="{FF2B5EF4-FFF2-40B4-BE49-F238E27FC236}">
                <a16:creationId xmlns:a16="http://schemas.microsoft.com/office/drawing/2014/main" id="{81FB82A0-026B-47E5-A73D-AB8F3F184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00200"/>
            <a:ext cx="3744416" cy="37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IL DOPOGUERRA E NUOVE GUERRE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b="1" dirty="0"/>
              <a:t>L’INGHILTERRA IMPOSE LA CENSURA, DISARMO’ LA POLIZIA E VIETO’ LA FORMAZIONE </a:t>
            </a:r>
            <a:r>
              <a:rPr lang="it-IT" b="1" dirty="0" err="1"/>
              <a:t>DI</a:t>
            </a:r>
            <a:r>
              <a:rPr lang="it-IT" b="1" dirty="0"/>
              <a:t> PARTITI POLITICI</a:t>
            </a:r>
          </a:p>
          <a:p>
            <a:r>
              <a:rPr lang="it-IT" dirty="0"/>
              <a:t>AL TERMINE DELLA </a:t>
            </a:r>
            <a:r>
              <a:rPr lang="it-IT" dirty="0" err="1"/>
              <a:t>2</a:t>
            </a:r>
            <a:r>
              <a:rPr lang="it-IT" dirty="0"/>
              <a:t> GUERRA MONDIALE FU SIGLATO UN ACCORDO , CON IL QUALE L’IRAQ SI SCHIERAVA CON L’OCCIDENTE, CHIUDENDO A UNA POSSIBILE ALLEANZA SOVIETICA</a:t>
            </a:r>
          </a:p>
          <a:p>
            <a:r>
              <a:rPr lang="it-IT" dirty="0"/>
              <a:t>L’IRAQ DIVENNE UNA DELLE BASI MILITARI PIU’ IMPORTANTI PER GLI INGLESI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SADDAM HUSSEIN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600200"/>
            <a:ext cx="5292080" cy="5257800"/>
          </a:xfrm>
        </p:spPr>
        <p:txBody>
          <a:bodyPr>
            <a:normAutofit fontScale="47500" lnSpcReduction="20000"/>
          </a:bodyPr>
          <a:lstStyle/>
          <a:p>
            <a:r>
              <a:rPr lang="it-IT" b="1" dirty="0"/>
              <a:t>SADDAM HUSSEIN </a:t>
            </a:r>
            <a:r>
              <a:rPr lang="it-IT" dirty="0"/>
              <a:t>FU LEADER DELL’IRAQ DAL </a:t>
            </a:r>
            <a:r>
              <a:rPr lang="it-IT" b="1" dirty="0"/>
              <a:t>1979 AL 2003</a:t>
            </a:r>
            <a:r>
              <a:rPr lang="it-IT" dirty="0"/>
              <a:t>, INSTAURANDO UN REGIME DITTATORIALE</a:t>
            </a:r>
          </a:p>
          <a:p>
            <a:r>
              <a:rPr lang="it-IT" dirty="0"/>
              <a:t>ENTRO’ </a:t>
            </a:r>
            <a:r>
              <a:rPr lang="it-IT" b="1" dirty="0"/>
              <a:t>IN CONFLITTO CON L’IRAN </a:t>
            </a:r>
            <a:r>
              <a:rPr lang="it-IT" dirty="0" err="1"/>
              <a:t>DI</a:t>
            </a:r>
            <a:r>
              <a:rPr lang="it-IT" dirty="0"/>
              <a:t> KHOMEYNI (ENTRAMBI I PAESI VOLEVANO AVERE UN RUOLO EGEMONE NEL MEDIORIENTE)</a:t>
            </a:r>
          </a:p>
          <a:p>
            <a:r>
              <a:rPr lang="it-IT" dirty="0"/>
              <a:t>NEL 1980 L’IRAQ, APPOGGIATO DAGLI USA, ATTACCO’ L’IRAN NELLA </a:t>
            </a:r>
            <a:r>
              <a:rPr lang="it-IT" b="1" dirty="0"/>
              <a:t>GUERRA DEL GOLFO (1980- 1990)</a:t>
            </a:r>
            <a:r>
              <a:rPr lang="it-IT" dirty="0"/>
              <a:t>, FINITA NEL 1988 (LA PACE FU SIGLATA NEL 1990)</a:t>
            </a:r>
          </a:p>
          <a:p>
            <a:r>
              <a:rPr lang="it-IT" b="1" dirty="0"/>
              <a:t>NEL 1990 SADDAM INVASE IL KUWAIT</a:t>
            </a:r>
          </a:p>
          <a:p>
            <a:r>
              <a:rPr lang="it-IT" b="1" dirty="0"/>
              <a:t>GLI USA, APPOGGIATI DA MOLTE NAZIONI EUROPEE TRA CUI L’ITALIA, BOMBARDO’ L’IRAQ E IL KUWAIT</a:t>
            </a:r>
            <a:r>
              <a:rPr lang="it-IT" dirty="0"/>
              <a:t>. LA GUERRA FINI’ NEL 1991 E CAUSO’ 1 MILIONE DI MORTI. </a:t>
            </a:r>
          </a:p>
          <a:p>
            <a:endParaRPr lang="it-IT" dirty="0"/>
          </a:p>
          <a:p>
            <a:r>
              <a:rPr lang="it-IT" dirty="0"/>
              <a:t>DOPO L’ATTENTATO DELL’11 SETTEMBRE 2001, SADDAM FU ACCUSATO DI COLLUSIONE COL TERRORISMO INTERNAZIONALE E DI POSSEDERE ARMI NUCLEARI, COSI’ SCOPPIO’ </a:t>
            </a:r>
            <a:r>
              <a:rPr lang="it-IT" b="1" dirty="0"/>
              <a:t>UNA NUOVA GUERRA NEL 2003 (2 GUERRA DEL GOLFO)</a:t>
            </a:r>
            <a:r>
              <a:rPr lang="it-IT" dirty="0"/>
              <a:t>,ALLO SCOPO DI  DISTRUGGERE IL SUO REGIME</a:t>
            </a:r>
          </a:p>
          <a:p>
            <a:r>
              <a:rPr lang="it-IT" b="1" dirty="0"/>
              <a:t>SADDAM</a:t>
            </a:r>
            <a:r>
              <a:rPr lang="it-IT" dirty="0"/>
              <a:t> FU CATTURATO IN UN BUNKER, PROCESSATO PER CRIMINI CONTRO L’UMANITA’ E NEL 2006 </a:t>
            </a:r>
            <a:r>
              <a:rPr lang="it-IT" b="1" dirty="0"/>
              <a:t>FU CONDANNATO A MORTE </a:t>
            </a:r>
            <a:r>
              <a:rPr lang="it-IT" dirty="0"/>
              <a:t>PER IMPICCAGIONE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b="1" dirty="0"/>
              <a:t>MOLTI FUNZIONARI DELL’ESERCITO </a:t>
            </a:r>
            <a:r>
              <a:rPr lang="it-IT" b="1" dirty="0" err="1"/>
              <a:t>DI</a:t>
            </a:r>
            <a:r>
              <a:rPr lang="it-IT" b="1" dirty="0"/>
              <a:t> SADDAM SONO DIVENUTI LEADER DELL’ISIS </a:t>
            </a:r>
          </a:p>
        </p:txBody>
      </p:sp>
      <p:pic>
        <p:nvPicPr>
          <p:cNvPr id="9218" name="Picture 2" descr="Saddam Hussein: storia, biografia e pensiero politico dell&amp;#39;ultimo dittatore  dell&amp;#39;Iraq | Studenti.it">
            <a:extLst>
              <a:ext uri="{FF2B5EF4-FFF2-40B4-BE49-F238E27FC236}">
                <a16:creationId xmlns:a16="http://schemas.microsoft.com/office/drawing/2014/main" id="{FE64AA9E-73DA-43B1-ABF8-03590750A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00200"/>
            <a:ext cx="3316114" cy="47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L’AFGHANISTAN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>
            <a:normAutofit fontScale="55000" lnSpcReduction="20000"/>
          </a:bodyPr>
          <a:lstStyle/>
          <a:p>
            <a:r>
              <a:rPr lang="it-IT" b="1" dirty="0"/>
              <a:t>INGLESI E RUSSI </a:t>
            </a:r>
            <a:r>
              <a:rPr lang="it-IT" dirty="0"/>
              <a:t>CERCARONO </a:t>
            </a:r>
            <a:r>
              <a:rPr lang="it-IT" dirty="0" err="1"/>
              <a:t>DI</a:t>
            </a:r>
            <a:r>
              <a:rPr lang="it-IT" dirty="0"/>
              <a:t> CONTROLLARE QUESTA STRATEGICA AREA, </a:t>
            </a:r>
            <a:r>
              <a:rPr lang="it-IT" dirty="0" err="1"/>
              <a:t>DI</a:t>
            </a:r>
            <a:r>
              <a:rPr lang="it-IT" dirty="0"/>
              <a:t> FATTO STABILENDONE I CONFINI E LE AREE </a:t>
            </a:r>
            <a:r>
              <a:rPr lang="it-IT" dirty="0" err="1"/>
              <a:t>DI</a:t>
            </a:r>
            <a:r>
              <a:rPr lang="it-IT" dirty="0"/>
              <a:t> INFLUENZA</a:t>
            </a:r>
          </a:p>
          <a:p>
            <a:r>
              <a:rPr lang="it-IT" dirty="0"/>
              <a:t>TRA </a:t>
            </a:r>
            <a:r>
              <a:rPr lang="it-IT" b="1" dirty="0"/>
              <a:t>IL 1978 E IL 1992 </a:t>
            </a:r>
            <a:r>
              <a:rPr lang="it-IT" dirty="0"/>
              <a:t>IL PAESE FU GOVERNATO DA UN </a:t>
            </a:r>
            <a:r>
              <a:rPr lang="it-IT" b="1" dirty="0"/>
              <a:t>PARTITO FILO-COMUNISTA</a:t>
            </a:r>
          </a:p>
          <a:p>
            <a:r>
              <a:rPr lang="it-IT" dirty="0"/>
              <a:t>GLI AMERICANI FINANZIARONO I RIBELLI (MUJAHEDDIN) AFGHANI IN FUNZIONE ANTISOVIETICA</a:t>
            </a:r>
          </a:p>
          <a:p>
            <a:r>
              <a:rPr lang="it-IT" dirty="0"/>
              <a:t>QUANDO IL GOVERNO FILOSOVIETICO FU ROVESCIATO, </a:t>
            </a:r>
            <a:r>
              <a:rPr lang="it-IT" b="1" dirty="0"/>
              <a:t>L’URSS INVASE MILITARMENTE IL PAESE NEL 1979 </a:t>
            </a:r>
            <a:r>
              <a:rPr lang="it-IT" dirty="0"/>
              <a:t>(LA GUERRA FINI’ NEL 1988 CON LA RITIRATA RUSSA)</a:t>
            </a:r>
          </a:p>
          <a:p>
            <a:r>
              <a:rPr lang="it-IT" dirty="0"/>
              <a:t>SCOPPIO’ POI UNA </a:t>
            </a:r>
            <a:r>
              <a:rPr lang="it-IT" b="1" dirty="0"/>
              <a:t>GUERRA CIVILE </a:t>
            </a:r>
            <a:r>
              <a:rPr lang="it-IT" dirty="0"/>
              <a:t>AL TERMINE DELLA QUALE </a:t>
            </a:r>
            <a:r>
              <a:rPr lang="it-IT" b="1" dirty="0"/>
              <a:t>IL PARTITO TALEBANO </a:t>
            </a:r>
            <a:r>
              <a:rPr lang="it-IT" dirty="0"/>
              <a:t>SALI’ AL POTERE</a:t>
            </a:r>
          </a:p>
        </p:txBody>
      </p:sp>
      <p:pic>
        <p:nvPicPr>
          <p:cNvPr id="10242" name="Picture 2" descr="Afganistan | Aladin Pensiero">
            <a:extLst>
              <a:ext uri="{FF2B5EF4-FFF2-40B4-BE49-F238E27FC236}">
                <a16:creationId xmlns:a16="http://schemas.microsoft.com/office/drawing/2014/main" id="{A0F99EBE-45B6-461B-B881-100739329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74540"/>
            <a:ext cx="3528392" cy="2908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OSAMA BIN LADEN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600200"/>
            <a:ext cx="4788024" cy="4525963"/>
          </a:xfrm>
        </p:spPr>
        <p:txBody>
          <a:bodyPr>
            <a:normAutofit fontScale="47500" lnSpcReduction="20000"/>
          </a:bodyPr>
          <a:lstStyle/>
          <a:p>
            <a:r>
              <a:rPr lang="it-IT" dirty="0"/>
              <a:t>NACQUE IN ARABIA SAUDITA DA UNA FAMIGLIA RICCHISSIMA</a:t>
            </a:r>
          </a:p>
          <a:p>
            <a:r>
              <a:rPr lang="it-IT" dirty="0"/>
              <a:t>DECISE DI </a:t>
            </a:r>
            <a:r>
              <a:rPr lang="it-IT" b="1" dirty="0"/>
              <a:t>APPOGGIARE I GUERRIGLIERI AFGANI </a:t>
            </a:r>
            <a:r>
              <a:rPr lang="it-IT" dirty="0"/>
              <a:t>(MUJAHEDDIN) </a:t>
            </a:r>
            <a:r>
              <a:rPr lang="it-IT" b="1" dirty="0"/>
              <a:t>CONTRO L’INVASORE RUSSO </a:t>
            </a:r>
            <a:r>
              <a:rPr lang="it-IT" dirty="0"/>
              <a:t>E FONDO’ NEL 1988 </a:t>
            </a:r>
            <a:r>
              <a:rPr lang="it-IT" b="1" dirty="0"/>
              <a:t>AL QUAIDA, </a:t>
            </a:r>
            <a:r>
              <a:rPr lang="it-IT" dirty="0"/>
              <a:t>UN’ORGANIZZAZIONE TERRORISTICA ISLAMISTA CHE CREDEVA NELLA </a:t>
            </a:r>
            <a:r>
              <a:rPr lang="it-IT" b="1" dirty="0"/>
              <a:t>JIHAD</a:t>
            </a:r>
            <a:r>
              <a:rPr lang="it-IT" dirty="0"/>
              <a:t> (GUERRA SANTA) </a:t>
            </a:r>
            <a:endParaRPr lang="it-IT" b="1" dirty="0"/>
          </a:p>
          <a:p>
            <a:r>
              <a:rPr lang="it-IT" dirty="0"/>
              <a:t>QUANDO </a:t>
            </a:r>
            <a:r>
              <a:rPr lang="it-IT" b="1" dirty="0"/>
              <a:t>SADDAM INVASE IL KUWAIT NEL 1990</a:t>
            </a:r>
            <a:r>
              <a:rPr lang="it-IT" dirty="0"/>
              <a:t>, L’ARABIA SAUDITA SI SENTI’ MINACCIATA E CHIESE AIUTO AGLI USA (RIFIUTANDO L’AIUTO OFFERTO DA AL QUAIDA), COSI’ </a:t>
            </a:r>
            <a:r>
              <a:rPr lang="it-IT" b="1" dirty="0"/>
              <a:t>GLI USA OCCUPARONO MILITARMENTE  ALCUNE ZONE AFGANE</a:t>
            </a:r>
          </a:p>
          <a:p>
            <a:r>
              <a:rPr lang="it-IT" dirty="0"/>
              <a:t>BIN LADEN SI SENTI’ TRADITO, ENTRO’ IN COLLISIONE CON LA FAMIGLIA REALE AFGANA E FU ESILIATO IN SUDAN</a:t>
            </a:r>
          </a:p>
          <a:p>
            <a:r>
              <a:rPr lang="it-IT" dirty="0"/>
              <a:t>NEL 2004 NOMINO’ </a:t>
            </a:r>
            <a:r>
              <a:rPr lang="it-IT" b="1" dirty="0"/>
              <a:t>AL ZARQAWI </a:t>
            </a:r>
            <a:r>
              <a:rPr lang="it-IT" dirty="0"/>
              <a:t>(CAPO </a:t>
            </a:r>
            <a:r>
              <a:rPr lang="it-IT" dirty="0" err="1"/>
              <a:t>DI</a:t>
            </a:r>
            <a:r>
              <a:rPr lang="it-IT" dirty="0"/>
              <a:t> UN GRUPPO JIHADISTA FORMATOSI NEGLI ANNI ’90) </a:t>
            </a:r>
            <a:r>
              <a:rPr lang="it-IT" b="1" dirty="0"/>
              <a:t>CAPO </a:t>
            </a:r>
            <a:r>
              <a:rPr lang="it-IT" b="1" dirty="0" err="1"/>
              <a:t>DI</a:t>
            </a:r>
            <a:r>
              <a:rPr lang="it-IT" b="1" dirty="0"/>
              <a:t> AL QUAEDA IN IRAQ </a:t>
            </a:r>
          </a:p>
        </p:txBody>
      </p:sp>
      <p:pic>
        <p:nvPicPr>
          <p:cNvPr id="11266" name="Picture 2" descr="Come è successo che gli Usa presero Osama? | Left">
            <a:extLst>
              <a:ext uri="{FF2B5EF4-FFF2-40B4-BE49-F238E27FC236}">
                <a16:creationId xmlns:a16="http://schemas.microsoft.com/office/drawing/2014/main" id="{4A9B70D4-0EBA-4037-A816-5AFF63C0A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00200"/>
            <a:ext cx="4067944" cy="36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</a:t>
            </a:r>
            <a:r>
              <a:rPr lang="it-IT" dirty="0" err="1">
                <a:solidFill>
                  <a:srgbClr val="FF0000"/>
                </a:solidFill>
              </a:rPr>
              <a:t>2</a:t>
            </a:r>
            <a:r>
              <a:rPr lang="it-IT" dirty="0">
                <a:solidFill>
                  <a:srgbClr val="FF0000"/>
                </a:solidFill>
              </a:rPr>
              <a:t> GUERRA DEL GOLFO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600200"/>
            <a:ext cx="4860032" cy="4493095"/>
          </a:xfrm>
        </p:spPr>
        <p:txBody>
          <a:bodyPr>
            <a:normAutofit fontScale="70000" lnSpcReduction="20000"/>
          </a:bodyPr>
          <a:lstStyle/>
          <a:p>
            <a:r>
              <a:rPr lang="it-IT" sz="2400" dirty="0"/>
              <a:t>DOPO GLI ATTACCHI ALLE TORRI GEMELLE GLI USA DECISERO </a:t>
            </a:r>
            <a:r>
              <a:rPr lang="it-IT" sz="2400" dirty="0" err="1"/>
              <a:t>DI</a:t>
            </a:r>
            <a:r>
              <a:rPr lang="it-IT" sz="2400" dirty="0"/>
              <a:t> ATTACCARE DAPPRIMA L’AFGHANISTAN (2001) E POI L’IRAQ (2003), PER </a:t>
            </a:r>
            <a:r>
              <a:rPr lang="it-IT" sz="2400" b="1" dirty="0"/>
              <a:t>ABBATTERE IL REGIME </a:t>
            </a:r>
            <a:r>
              <a:rPr lang="it-IT" sz="2400" b="1" dirty="0" err="1"/>
              <a:t>DI</a:t>
            </a:r>
            <a:r>
              <a:rPr lang="it-IT" sz="2400" b="1" dirty="0"/>
              <a:t> SADDAM HUSSEIN</a:t>
            </a:r>
            <a:r>
              <a:rPr lang="it-IT" sz="2400" dirty="0"/>
              <a:t>, RITENENDO </a:t>
            </a:r>
            <a:r>
              <a:rPr lang="it-IT" sz="2400" dirty="0" err="1"/>
              <a:t>DI</a:t>
            </a:r>
            <a:r>
              <a:rPr lang="it-IT" sz="2400" dirty="0"/>
              <a:t> AVERE PROVE DELLA SUA VICINANZA AD AL QUAIDA (NON </a:t>
            </a:r>
            <a:r>
              <a:rPr lang="it-IT" sz="2400" dirty="0" err="1"/>
              <a:t>VI</a:t>
            </a:r>
            <a:r>
              <a:rPr lang="it-IT" sz="2400" dirty="0"/>
              <a:t> ERANO PROVE)</a:t>
            </a:r>
          </a:p>
          <a:p>
            <a:r>
              <a:rPr lang="it-IT" sz="2400" dirty="0"/>
              <a:t>CON UN DISPIEGAMENTO INCREDIBILE </a:t>
            </a:r>
            <a:r>
              <a:rPr lang="it-IT" sz="2400" dirty="0" err="1"/>
              <a:t>DI</a:t>
            </a:r>
            <a:r>
              <a:rPr lang="it-IT" sz="2400" dirty="0"/>
              <a:t> FORZE GLI USA INVASERO L’IRAQ E PROCESSARONO SADDAM, UCCIDENDOLO PER IMPICCAGIONE</a:t>
            </a:r>
          </a:p>
          <a:p>
            <a:r>
              <a:rPr lang="it-IT" sz="2400" dirty="0"/>
              <a:t>VENNE IMPOSTO </a:t>
            </a:r>
            <a:r>
              <a:rPr lang="it-IT" sz="2400" b="1" dirty="0"/>
              <a:t>UN GOVERNO SCIITA</a:t>
            </a:r>
            <a:r>
              <a:rPr lang="it-IT" sz="2400" dirty="0"/>
              <a:t>, IL TERRITORIO FU OCCUPATO MILITARMENTE E IL GOVERNATORE </a:t>
            </a:r>
            <a:r>
              <a:rPr lang="it-IT" sz="2400" b="1" dirty="0"/>
              <a:t>PAUL BREMER </a:t>
            </a:r>
            <a:r>
              <a:rPr lang="it-IT" sz="2400" dirty="0"/>
              <a:t>SMANTELLO’ L’ESERCITO IRACHENO: </a:t>
            </a:r>
            <a:r>
              <a:rPr lang="it-IT" sz="2400" b="1" dirty="0"/>
              <a:t>800.000 SOLDATI FURONO ALLO SBANDO, PRIVATI DEL TRATTAMENTO PENSIONISTICO</a:t>
            </a:r>
          </a:p>
          <a:p>
            <a:pPr>
              <a:buNone/>
            </a:pPr>
            <a:r>
              <a:rPr lang="it-IT" sz="2400" dirty="0">
                <a:solidFill>
                  <a:srgbClr val="FF0000"/>
                </a:solidFill>
              </a:rPr>
              <a:t>      PROPRIO TALI UOMINI ANDARONO A RIEMPIRE LE FILA DEL NASCENTE ISIS</a:t>
            </a:r>
          </a:p>
          <a:p>
            <a:pPr>
              <a:buNone/>
            </a:pPr>
            <a:r>
              <a:rPr lang="it-IT" sz="2400" dirty="0">
                <a:solidFill>
                  <a:srgbClr val="FF0000"/>
                </a:solidFill>
              </a:rPr>
              <a:t>     </a:t>
            </a:r>
            <a:endParaRPr lang="it-IT" sz="2400" dirty="0"/>
          </a:p>
        </p:txBody>
      </p:sp>
      <p:pic>
        <p:nvPicPr>
          <p:cNvPr id="12290" name="Picture 2" descr="Guerra del Golfo (2)">
            <a:extLst>
              <a:ext uri="{FF2B5EF4-FFF2-40B4-BE49-F238E27FC236}">
                <a16:creationId xmlns:a16="http://schemas.microsoft.com/office/drawing/2014/main" id="{F0AA5123-C2BF-4543-A1BA-328D2FC22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3538736" cy="34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L’ISIS: ABU BAKR AL BAGHDADI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600200"/>
            <a:ext cx="5436096" cy="4525963"/>
          </a:xfrm>
        </p:spPr>
        <p:txBody>
          <a:bodyPr>
            <a:normAutofit fontScale="47500" lnSpcReduction="20000"/>
          </a:bodyPr>
          <a:lstStyle/>
          <a:p>
            <a:endParaRPr lang="it-IT" b="1" dirty="0"/>
          </a:p>
          <a:p>
            <a:r>
              <a:rPr lang="it-IT" dirty="0"/>
              <a:t>SOTTO LE BOMBE AMERICANE </a:t>
            </a:r>
            <a:r>
              <a:rPr lang="it-IT" b="1" dirty="0"/>
              <a:t>MORI’ AL ZARQAWI </a:t>
            </a:r>
          </a:p>
          <a:p>
            <a:r>
              <a:rPr lang="it-IT" b="1" dirty="0"/>
              <a:t>IL NUOVO CAPO </a:t>
            </a:r>
            <a:r>
              <a:rPr lang="it-IT" b="1" dirty="0" err="1"/>
              <a:t>DI</a:t>
            </a:r>
            <a:r>
              <a:rPr lang="it-IT" b="1" dirty="0"/>
              <a:t> AL QUAIDA </a:t>
            </a:r>
            <a:r>
              <a:rPr lang="it-IT" dirty="0"/>
              <a:t>DIVENNE </a:t>
            </a:r>
            <a:r>
              <a:rPr lang="it-IT" b="1" dirty="0"/>
              <a:t>ABU OMAR AL BAGHDADI, E</a:t>
            </a:r>
            <a:r>
              <a:rPr lang="it-IT" dirty="0"/>
              <a:t> NEL 2006 VIENE ANNUNCIATA </a:t>
            </a:r>
            <a:r>
              <a:rPr lang="it-IT" b="1" dirty="0"/>
              <a:t>LA FONDAZIONE DELL’ISIS </a:t>
            </a:r>
            <a:r>
              <a:rPr lang="it-IT" dirty="0"/>
              <a:t>(STATO ISLAMICO DELL’IRAQ E DEL LEVANTE) </a:t>
            </a:r>
          </a:p>
          <a:p>
            <a:r>
              <a:rPr lang="it-IT" b="1" dirty="0">
                <a:solidFill>
                  <a:srgbClr val="FF0000"/>
                </a:solidFill>
              </a:rPr>
              <a:t>L’ISIS NACQUE DUNQUE IN IRAQ PER CONTRASTARE L’OCCUPAZIONE AMERICANA </a:t>
            </a:r>
            <a:r>
              <a:rPr lang="it-IT" dirty="0"/>
              <a:t>DEL PAESE </a:t>
            </a:r>
            <a:r>
              <a:rPr lang="it-IT" dirty="0">
                <a:solidFill>
                  <a:srgbClr val="000000"/>
                </a:solidFill>
              </a:rPr>
              <a:t>E IL GOVERNO IRACHENO SCIITA SOSTENUTO DAGLI USA DOPO LA CADUTA </a:t>
            </a:r>
            <a:r>
              <a:rPr lang="it-IT" dirty="0" err="1">
                <a:solidFill>
                  <a:srgbClr val="000000"/>
                </a:solidFill>
              </a:rPr>
              <a:t>DI</a:t>
            </a:r>
            <a:r>
              <a:rPr lang="it-IT" dirty="0">
                <a:solidFill>
                  <a:srgbClr val="000000"/>
                </a:solidFill>
              </a:rPr>
              <a:t> SADDAM HUSSEIN</a:t>
            </a:r>
          </a:p>
          <a:p>
            <a:r>
              <a:rPr lang="it-IT" dirty="0"/>
              <a:t>NEL 2010 UN’INCURSIONE IRACHENO- AMERICANA UCCISE ABU OMAR </a:t>
            </a:r>
          </a:p>
          <a:p>
            <a:r>
              <a:rPr lang="it-IT" dirty="0"/>
              <a:t>NUOVO CAPO DELL’ISIS DAL 2012 DIVENNE </a:t>
            </a:r>
            <a:r>
              <a:rPr lang="it-IT" b="1" dirty="0"/>
              <a:t>ABU BAKR AL BAGHDADI, </a:t>
            </a:r>
            <a:r>
              <a:rPr lang="it-IT" dirty="0"/>
              <a:t>UN IRACHENO PROVENIENTE DA UNA FAMIGLIA RICCA, ACCULTURATO, UN IMAM (GUIDA RELIGIOSA), </a:t>
            </a:r>
            <a:r>
              <a:rPr lang="it-IT" b="1" dirty="0"/>
              <a:t>CHE SOGNA </a:t>
            </a:r>
            <a:r>
              <a:rPr lang="it-IT" b="1" dirty="0" err="1"/>
              <a:t>DI</a:t>
            </a:r>
            <a:r>
              <a:rPr lang="it-IT" b="1" dirty="0"/>
              <a:t> DARE VITA A UN CALIFFATO SUNNITA</a:t>
            </a:r>
            <a:r>
              <a:rPr lang="it-IT" dirty="0"/>
              <a:t>, ABBATTENDO IL GOVERNO SCIITA IRACHENO IMPOSTO DAGLI USA</a:t>
            </a:r>
          </a:p>
          <a:p>
            <a:r>
              <a:rPr lang="it-IT" b="1" dirty="0">
                <a:solidFill>
                  <a:srgbClr val="FF0000"/>
                </a:solidFill>
              </a:rPr>
              <a:t>L’OBIETTIVO DELL’ISIS E’ LA CREAZIONE </a:t>
            </a:r>
            <a:r>
              <a:rPr lang="it-IT" b="1" dirty="0" err="1">
                <a:solidFill>
                  <a:srgbClr val="FF0000"/>
                </a:solidFill>
              </a:rPr>
              <a:t>DI</a:t>
            </a:r>
            <a:r>
              <a:rPr lang="it-IT" b="1" dirty="0">
                <a:solidFill>
                  <a:srgbClr val="FF0000"/>
                </a:solidFill>
              </a:rPr>
              <a:t> UNO STATO ISLAMICO CHE RIFONDI IL CALIFFATO DEL PROFETA MAOMETTO  </a:t>
            </a:r>
          </a:p>
        </p:txBody>
      </p:sp>
      <p:pic>
        <p:nvPicPr>
          <p:cNvPr id="13314" name="Picture 2" descr="Iraq, catturato il vice di al Baghdadi - la Repubblica">
            <a:extLst>
              <a:ext uri="{FF2B5EF4-FFF2-40B4-BE49-F238E27FC236}">
                <a16:creationId xmlns:a16="http://schemas.microsoft.com/office/drawing/2014/main" id="{CADD9B51-B38F-40BA-8824-1B89E6D11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28812"/>
            <a:ext cx="3461792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EA521BA-826B-4230-B9C7-D69B99F4E64D}"/>
              </a:ext>
            </a:extLst>
          </p:cNvPr>
          <p:cNvSpPr txBox="1"/>
          <p:nvPr/>
        </p:nvSpPr>
        <p:spPr>
          <a:xfrm>
            <a:off x="5436096" y="5111749"/>
            <a:ext cx="3250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ABU BAKR AL BAGHDADI, UCCISO NEL 2019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SIRIA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ABU BAKR COMPRESE CHE IL SOGNO DI FONDARE UN CALIFFATO NON ERA REALIZZABILE A PARTIRE DALL’IRAQ, COSI’ </a:t>
            </a:r>
            <a:r>
              <a:rPr lang="it-IT" b="1" dirty="0"/>
              <a:t>APPROFITTO’ DEI DISORDINI SCOPPIATI IN SIRIA CONTRO IL REGIME SCIITA DI BASHAR AL ASSAD</a:t>
            </a:r>
            <a:r>
              <a:rPr lang="it-IT" dirty="0"/>
              <a:t>, PER INVIARE I SUOI UOMINI</a:t>
            </a:r>
          </a:p>
          <a:p>
            <a:r>
              <a:rPr lang="it-IT" dirty="0"/>
              <a:t>I COMBATTENTI DELL’ISIS TUTTAVIA NON COMBATTONO SOLO PER ABBATTERE IL REGIME </a:t>
            </a:r>
            <a:r>
              <a:rPr lang="it-IT" dirty="0" err="1"/>
              <a:t>DI</a:t>
            </a:r>
            <a:r>
              <a:rPr lang="it-IT" dirty="0"/>
              <a:t> AL ASSAD, MA </a:t>
            </a:r>
            <a:r>
              <a:rPr lang="it-IT" b="1" dirty="0"/>
              <a:t>PER ESTENDERE IL CALIFFATO SUNNITA </a:t>
            </a:r>
            <a:r>
              <a:rPr lang="it-IT" dirty="0"/>
              <a:t>(AD OGGI ESTESO NEL NORD DELL’IRAQ E IN PARTE DELLA SIRIA, CON CAPITALE RAQQA)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SIRIA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5257800"/>
          </a:xfrm>
        </p:spPr>
        <p:txBody>
          <a:bodyPr>
            <a:normAutofit fontScale="55000" lnSpcReduction="20000"/>
          </a:bodyPr>
          <a:lstStyle/>
          <a:p>
            <a:r>
              <a:rPr lang="it-IT" b="1" dirty="0"/>
              <a:t>DAL 1516 </a:t>
            </a:r>
            <a:r>
              <a:rPr lang="it-IT" dirty="0"/>
              <a:t>LA SIRIA ENTRO’ A FAR PARTE </a:t>
            </a:r>
            <a:r>
              <a:rPr lang="it-IT" b="1" dirty="0"/>
              <a:t>DELL’IMPERO OTTOMANO</a:t>
            </a:r>
          </a:p>
          <a:p>
            <a:r>
              <a:rPr lang="it-IT" dirty="0"/>
              <a:t>AL TERMINE DELLA 1 GUERRA MONDIALE </a:t>
            </a:r>
            <a:r>
              <a:rPr lang="it-IT" b="1" dirty="0"/>
              <a:t>LA FRANCIA </a:t>
            </a:r>
            <a:r>
              <a:rPr lang="it-IT" dirty="0"/>
              <a:t>SI FECE AFFIDARE DALLA SOCIETA’ DELLE NAZIONI </a:t>
            </a:r>
            <a:r>
              <a:rPr lang="it-IT" b="1" dirty="0"/>
              <a:t>IL PROTETTORATO DELLA SIRIA E DEL LIBANO</a:t>
            </a:r>
          </a:p>
          <a:p>
            <a:r>
              <a:rPr lang="it-IT" b="1" dirty="0"/>
              <a:t>DOPO LA </a:t>
            </a:r>
            <a:r>
              <a:rPr lang="it-IT" b="1" dirty="0" err="1"/>
              <a:t>2</a:t>
            </a:r>
            <a:r>
              <a:rPr lang="it-IT" b="1" dirty="0"/>
              <a:t> GUERRA MONDIALE IL PROTETTORATO FRANCESE EBBE FINE</a:t>
            </a:r>
          </a:p>
          <a:p>
            <a:r>
              <a:rPr lang="it-IT" dirty="0"/>
              <a:t>LA SIRIA FU GOVERNATA DA </a:t>
            </a:r>
            <a:r>
              <a:rPr lang="it-IT" b="1" dirty="0"/>
              <a:t>REGIMI MILITARI </a:t>
            </a:r>
            <a:r>
              <a:rPr lang="it-IT" dirty="0"/>
              <a:t>O DA </a:t>
            </a:r>
            <a:r>
              <a:rPr lang="it-IT" b="1" dirty="0"/>
              <a:t>DITTATURE PERSONALI </a:t>
            </a:r>
            <a:r>
              <a:rPr lang="it-IT" dirty="0"/>
              <a:t>FINO AL 1954, QUANDO SI RITORNO’ ALLA DEMOCRAZIA PARLAMENTARE</a:t>
            </a:r>
          </a:p>
          <a:p>
            <a:r>
              <a:rPr lang="it-IT" b="1" dirty="0"/>
              <a:t>DAL 1971 AL 2000 </a:t>
            </a:r>
            <a:r>
              <a:rPr lang="it-IT" dirty="0"/>
              <a:t>IL PAESE FU GUIDATO DA </a:t>
            </a:r>
            <a:r>
              <a:rPr lang="it-IT" b="1" dirty="0"/>
              <a:t>HAFIZ AL- ASSAD</a:t>
            </a:r>
            <a:r>
              <a:rPr lang="it-IT" dirty="0"/>
              <a:t>, GENERALE DELL’AVIAZIONE ED ESPONENTE DEL PARTITO BA’TH, CHE ISTITUI’ UN POTERE FORTEMENTE CENTRALIZZATO</a:t>
            </a:r>
          </a:p>
          <a:p>
            <a:r>
              <a:rPr lang="it-IT" dirty="0"/>
              <a:t>ALLA SUA MORTE GLI SUCCESSE IL FIGLIO </a:t>
            </a:r>
            <a:r>
              <a:rPr lang="it-IT" b="1" dirty="0"/>
              <a:t>BASSAR AL- ASSAD, </a:t>
            </a:r>
            <a:r>
              <a:rPr lang="it-IT" dirty="0"/>
              <a:t>ATTUALE PRESIDENTE  </a:t>
            </a:r>
          </a:p>
          <a:p>
            <a:endParaRPr lang="it-IT" dirty="0"/>
          </a:p>
        </p:txBody>
      </p:sp>
      <p:pic>
        <p:nvPicPr>
          <p:cNvPr id="14338" name="Picture 2" descr="La guerra dei 10 anni alle porte dell&amp;#39;Europa - Strategie &amp;amp; Regole - quoted  business">
            <a:extLst>
              <a:ext uri="{FF2B5EF4-FFF2-40B4-BE49-F238E27FC236}">
                <a16:creationId xmlns:a16="http://schemas.microsoft.com/office/drawing/2014/main" id="{662505AC-F155-4951-AF53-E48DAE335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72816"/>
            <a:ext cx="3754761" cy="42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BASSAR AL- ASAD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107504" y="1600200"/>
            <a:ext cx="4388296" cy="5257800"/>
          </a:xfrm>
        </p:spPr>
        <p:txBody>
          <a:bodyPr>
            <a:normAutofit fontScale="62500" lnSpcReduction="20000"/>
          </a:bodyPr>
          <a:lstStyle/>
          <a:p>
            <a:r>
              <a:rPr lang="it-IT" dirty="0"/>
              <a:t>LA FAMIGLIA </a:t>
            </a:r>
            <a:r>
              <a:rPr lang="it-IT" dirty="0" err="1"/>
              <a:t>D’ORIGINE</a:t>
            </a:r>
            <a:r>
              <a:rPr lang="it-IT" dirty="0"/>
              <a:t> ERA MOLTO POVERA, MA SUO PADRE RIUSCI’ A SCALARE I RANGHI DEL PARTITO BA’TH</a:t>
            </a:r>
          </a:p>
          <a:p>
            <a:r>
              <a:rPr lang="it-IT" dirty="0"/>
              <a:t>STUDIO’ OFTALMOLOGIA A LONDRA, TANTO CHE IL PADRE DEISGNO’ IL FRATELLO COME SUCCESSORE</a:t>
            </a:r>
          </a:p>
          <a:p>
            <a:r>
              <a:rPr lang="it-IT" dirty="0"/>
              <a:t>LA MORTE DEL FRATELLO IN UN INCIDENTE STRADALE, OBBLIGO’ BASSAR A DIVENIRE SUCCESSORE DEL PADRE, SENZA ALCUNA ESPERIENZA POLITICA</a:t>
            </a:r>
          </a:p>
          <a:p>
            <a:r>
              <a:rPr lang="it-IT" dirty="0"/>
              <a:t>GOVERNO’ UN PAESE IN MAGGIORANZA SUNNITA (74 %), PUR ESSENDO DI FEDE ALAUITA (UN GRUPPO SCIITA)</a:t>
            </a:r>
          </a:p>
          <a:p>
            <a:r>
              <a:rPr lang="it-IT" dirty="0"/>
              <a:t>LA SUA FORMA DI GOVERNO ERA MOLTO AUTORITARIA, TANTO CHE LA SIRIA E’ RIENTRATA NEL NOVERO DEGLI STATI “CANAGLIA”, OSSIA DEGLI STATI CHE L’OCCIDENTE DEFINISCE NON DEMOCRATICI</a:t>
            </a:r>
          </a:p>
        </p:txBody>
      </p:sp>
      <p:pic>
        <p:nvPicPr>
          <p:cNvPr id="6" name="Segnaposto contenuto 5" descr="BASHAR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1600200"/>
            <a:ext cx="4648200" cy="502920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PRIMAVERA ARABA E GUERRA CIVILE SIRIANA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-108520" y="1600200"/>
            <a:ext cx="5400600" cy="5501208"/>
          </a:xfrm>
        </p:spPr>
        <p:txBody>
          <a:bodyPr>
            <a:normAutofit fontScale="47500" lnSpcReduction="20000"/>
          </a:bodyPr>
          <a:lstStyle/>
          <a:p>
            <a:r>
              <a:rPr lang="it-IT" dirty="0"/>
              <a:t>LA PRIMAVERA ARABA EBBE INIZIO TRA LA FINE DEL 2010 E L’INIZIO DEL 2011, COINVOLGENDO TUNISIA, EGITTO, ALGERIA, IRAQ, SIRIA, GIORDANIA, YEMEN, GIBUTI</a:t>
            </a:r>
          </a:p>
          <a:p>
            <a:r>
              <a:rPr lang="it-IT" dirty="0"/>
              <a:t>IN SIRIA TUTTO EBBE INIZIO CON MANIFESTAZIONI PACIFICHE DELLA POPOLAZIONE A DAMASCO ED ALEPPO PER CHIEDERE RIFORME DEMOCRATICHE</a:t>
            </a:r>
          </a:p>
          <a:p>
            <a:r>
              <a:rPr lang="it-IT" dirty="0"/>
              <a:t>LE MANIFESTAZIONI VENGONO REPRESSE COL SANGUE</a:t>
            </a:r>
          </a:p>
          <a:p>
            <a:r>
              <a:rPr lang="it-IT" dirty="0"/>
              <a:t>A SEGUITO DELLE PRESSIONI INTERNAZIONALI IL REGIME HA CONSEGNATO LE PROPRIE ARMI CHIMICHE (800 TONNELLATE ATTUALMENTE A GIOIA TAURO)</a:t>
            </a:r>
          </a:p>
          <a:p>
            <a:endParaRPr lang="it-IT" dirty="0"/>
          </a:p>
          <a:p>
            <a:r>
              <a:rPr lang="it-IT" b="1" dirty="0"/>
              <a:t>LE FORZE CHE SI SCONTRANO SONO </a:t>
            </a:r>
            <a:r>
              <a:rPr lang="it-IT" b="1" dirty="0" err="1"/>
              <a:t>3</a:t>
            </a:r>
            <a:r>
              <a:rPr lang="it-IT" b="1" dirty="0"/>
              <a:t>:</a:t>
            </a:r>
          </a:p>
          <a:p>
            <a:pPr>
              <a:buNone/>
            </a:pPr>
            <a:r>
              <a:rPr lang="it-IT" dirty="0"/>
              <a:t>-       I FEDELI AL GOVERNO </a:t>
            </a:r>
            <a:r>
              <a:rPr lang="it-IT" dirty="0" err="1"/>
              <a:t>DI</a:t>
            </a:r>
            <a:r>
              <a:rPr lang="it-IT" dirty="0"/>
              <a:t> AL- ASSAD</a:t>
            </a:r>
          </a:p>
          <a:p>
            <a:pPr>
              <a:buNone/>
            </a:pPr>
            <a:r>
              <a:rPr lang="it-IT" dirty="0"/>
              <a:t>        ESERCITO LIBERO SIRIANO, UFFICIALI DISERTORI DELL’ESERCITO CHE SI SONO UNITI ALLE PROTESTE</a:t>
            </a:r>
          </a:p>
          <a:p>
            <a:pPr>
              <a:buNone/>
            </a:pPr>
            <a:r>
              <a:rPr lang="it-IT" dirty="0"/>
              <a:t>-      IL FRONTE AL NUSRA, COMBATTENTI PROVENIENTI DALL’IRAQ, MOLTO ESTREMISTI (RAPPRESENTANTI </a:t>
            </a:r>
            <a:r>
              <a:rPr lang="it-IT" dirty="0" err="1"/>
              <a:t>DI</a:t>
            </a:r>
            <a:r>
              <a:rPr lang="it-IT" dirty="0"/>
              <a:t> AL QUAIDA)</a:t>
            </a:r>
          </a:p>
          <a:p>
            <a:pPr>
              <a:buFontTx/>
              <a:buChar char="-"/>
            </a:pPr>
            <a:r>
              <a:rPr lang="it-IT" dirty="0"/>
              <a:t>ISIS, GRUPPO TERRORISTICO ISLAMICO ATTIVO IN SIRIA E IN IRAQ, CAPEGGIATO DA ABU BAKR AL BAGHDADI</a:t>
            </a:r>
          </a:p>
          <a:p>
            <a:pPr>
              <a:buFontTx/>
              <a:buChar char="-"/>
            </a:pPr>
            <a:r>
              <a:rPr lang="it-IT" dirty="0"/>
              <a:t>CURDI, MINORANZA DEL PAESE, SITUATA A NORD EST</a:t>
            </a:r>
          </a:p>
          <a:p>
            <a:pPr>
              <a:buFontTx/>
              <a:buChar char="-"/>
            </a:pPr>
            <a:r>
              <a:rPr lang="it-IT" dirty="0"/>
              <a:t>COALIZIONE INTERNAZIONALE GUIDATA DAGLI USA, CUI SI E’ AGGIUNTA LA FRANCIA    </a:t>
            </a:r>
          </a:p>
        </p:txBody>
      </p:sp>
      <p:pic>
        <p:nvPicPr>
          <p:cNvPr id="15362" name="Picture 2" descr="Guerra in Siria, oggi sette anni dall&amp;#39;inizio. Ieri 20 morti a Ghouta -  Lumsanews">
            <a:extLst>
              <a:ext uri="{FF2B5EF4-FFF2-40B4-BE49-F238E27FC236}">
                <a16:creationId xmlns:a16="http://schemas.microsoft.com/office/drawing/2014/main" id="{A54B8368-72BC-4ED8-BD8C-DEFB9BC2E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00807"/>
            <a:ext cx="3600400" cy="432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6EC4DE-B3B9-40CC-B3FC-A73045E7E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6386" name="Picture 2" descr="Carta di Laura Canali - 2020">
            <a:extLst>
              <a:ext uri="{FF2B5EF4-FFF2-40B4-BE49-F238E27FC236}">
                <a16:creationId xmlns:a16="http://schemas.microsoft.com/office/drawing/2014/main" id="{C4BA9D06-DBAE-43AA-A730-D9C7C1B4A2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638"/>
            <a:ext cx="8229600" cy="5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45052C4-EE11-4209-B87D-D820EB0DF7CD}"/>
              </a:ext>
            </a:extLst>
          </p:cNvPr>
          <p:cNvSpPr txBox="1"/>
          <p:nvPr/>
        </p:nvSpPr>
        <p:spPr>
          <a:xfrm>
            <a:off x="1321940" y="6308725"/>
            <a:ext cx="2746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www.limesonline.it</a:t>
            </a:r>
          </a:p>
        </p:txBody>
      </p:sp>
    </p:spTree>
    <p:extLst>
      <p:ext uri="{BB962C8B-B14F-4D97-AF65-F5344CB8AC3E}">
        <p14:creationId xmlns:p14="http://schemas.microsoft.com/office/powerpoint/2010/main" val="3970706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79C20B-8FAE-497E-B725-18BD70BC7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GUERRA IN SIRIA OGGI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85A3E7-4575-493F-992D-298750ECD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l" fontAlgn="base"/>
            <a:r>
              <a:rPr lang="it-IT" b="1" dirty="0">
                <a:solidFill>
                  <a:srgbClr val="222221"/>
                </a:solidFill>
                <a:latin typeface="Lato" panose="020B0604020202020204" pitchFamily="34" charset="0"/>
              </a:rPr>
              <a:t>Il </a:t>
            </a:r>
            <a:r>
              <a:rPr lang="it-IT" b="1" i="0" dirty="0">
                <a:solidFill>
                  <a:srgbClr val="222221"/>
                </a:solidFill>
                <a:effectLst/>
                <a:latin typeface="Lato" panose="020B0604020202020204" pitchFamily="34" charset="0"/>
              </a:rPr>
              <a:t>conflitto ha causato centinaia di migliaia di morti</a:t>
            </a:r>
            <a:r>
              <a:rPr lang="it-IT" b="0" i="0" dirty="0">
                <a:solidFill>
                  <a:srgbClr val="222221"/>
                </a:solidFill>
                <a:effectLst/>
                <a:latin typeface="Lato" panose="020B0604020202020204" pitchFamily="34" charset="0"/>
              </a:rPr>
              <a:t>, sfollamenti di massa e distruzione di infrastrutture civili.</a:t>
            </a:r>
          </a:p>
          <a:p>
            <a:pPr algn="l" fontAlgn="base"/>
            <a:r>
              <a:rPr lang="it-IT" b="0" i="0" dirty="0">
                <a:solidFill>
                  <a:srgbClr val="222221"/>
                </a:solidFill>
                <a:effectLst/>
                <a:latin typeface="Lato" panose="020B0604020202020204" pitchFamily="34" charset="0"/>
              </a:rPr>
              <a:t>La forte recessione dell’economia siriana, la svalutazione, l’aumento dei prezzi, il tasso di disoccupazione oltre il 50% hanno portato a un forte aumento dell’</a:t>
            </a:r>
            <a:r>
              <a:rPr lang="it-IT" b="1" i="0" dirty="0">
                <a:solidFill>
                  <a:srgbClr val="222221"/>
                </a:solidFill>
                <a:effectLst/>
                <a:latin typeface="Lato" panose="020B0604020202020204" pitchFamily="34" charset="0"/>
              </a:rPr>
              <a:t>insicurezza alimentare</a:t>
            </a:r>
            <a:r>
              <a:rPr lang="it-IT" b="0" i="0" dirty="0">
                <a:solidFill>
                  <a:srgbClr val="222221"/>
                </a:solidFill>
                <a:effectLst/>
                <a:latin typeface="Lato" panose="020B0604020202020204" pitchFamily="34" charset="0"/>
              </a:rPr>
              <a:t>, che a luglio 2020, ultimo dato disponibile, </a:t>
            </a:r>
            <a:r>
              <a:rPr lang="it-IT" b="1" i="0" dirty="0">
                <a:solidFill>
                  <a:srgbClr val="222221"/>
                </a:solidFill>
                <a:effectLst/>
                <a:latin typeface="Lato" panose="020B0604020202020204" pitchFamily="34" charset="0"/>
              </a:rPr>
              <a:t>colpisce 9,3 milioni di persone</a:t>
            </a:r>
            <a:endParaRPr lang="it-IT" dirty="0">
              <a:solidFill>
                <a:srgbClr val="222221"/>
              </a:solidFill>
              <a:latin typeface="Lato" panose="020B0604020202020204" pitchFamily="34" charset="0"/>
            </a:endParaRPr>
          </a:p>
          <a:p>
            <a:pPr algn="l" fontAlgn="base"/>
            <a:r>
              <a:rPr lang="it-IT" b="0" i="0" dirty="0">
                <a:solidFill>
                  <a:srgbClr val="222221"/>
                </a:solidFill>
                <a:effectLst/>
                <a:latin typeface="Lato" panose="020B0604020202020204" pitchFamily="34" charset="0"/>
              </a:rPr>
              <a:t>La pandemia ha ulteriormente aggravato la situazione del paese, aumentando il tasso di disoccupazione e colpendo un sistema sanitario già fragile, in cui solo il 58% degli ospedali risulta completamente funzionante</a:t>
            </a:r>
          </a:p>
          <a:p>
            <a:pPr algn="l" fontAlgn="base"/>
            <a:r>
              <a:rPr lang="it-IT" b="0" i="0" dirty="0">
                <a:solidFill>
                  <a:srgbClr val="222221"/>
                </a:solidFill>
                <a:effectLst/>
                <a:latin typeface="Lato" panose="020B0604020202020204" pitchFamily="34" charset="0"/>
              </a:rPr>
              <a:t>Le infrastrutture civili e i servizi pubblici, tra cui l'approvvigionamento idrico, l'elettricità, scuole e sanità sono state fortemente impattate dal conflitto, e </a:t>
            </a:r>
            <a:r>
              <a:rPr lang="it-IT" b="1" i="0" dirty="0">
                <a:solidFill>
                  <a:srgbClr val="222221"/>
                </a:solidFill>
                <a:effectLst/>
                <a:latin typeface="Lato" panose="020B0604020202020204" pitchFamily="34" charset="0"/>
              </a:rPr>
              <a:t>oltre un terzo della popolazione non ha accesso all'acqua corrente</a:t>
            </a:r>
            <a:endParaRPr lang="it-IT" dirty="0">
              <a:solidFill>
                <a:srgbClr val="222221"/>
              </a:solidFill>
              <a:latin typeface="Lato" panose="020B0604020202020204" pitchFamily="34" charset="0"/>
            </a:endParaRPr>
          </a:p>
          <a:p>
            <a:pPr algn="l" fontAlgn="base"/>
            <a:r>
              <a:rPr lang="it-IT" b="0" i="0" dirty="0">
                <a:solidFill>
                  <a:srgbClr val="222221"/>
                </a:solidFill>
                <a:effectLst/>
                <a:latin typeface="Lato" panose="020B0604020202020204" pitchFamily="34" charset="0"/>
              </a:rPr>
              <a:t>I campi per sfollati nel paese presentano condizioni di vita inadeguate, senza accesso a ripari, acqua potabile, cibo, assistenza sanitaria e psicologica adeguata</a:t>
            </a:r>
          </a:p>
          <a:p>
            <a:pPr algn="l" fontAlgn="base"/>
            <a:r>
              <a:rPr lang="it-IT" b="1" i="0" dirty="0">
                <a:solidFill>
                  <a:srgbClr val="222221"/>
                </a:solidFill>
                <a:effectLst/>
                <a:latin typeface="Lato" panose="020B0604020202020204" pitchFamily="34" charset="0"/>
              </a:rPr>
              <a:t>Il conflitto ha devastato la vita di una generazione di bambini che conoscono solo la guerra</a:t>
            </a:r>
            <a:r>
              <a:rPr lang="it-IT" b="0" i="0" dirty="0">
                <a:solidFill>
                  <a:srgbClr val="222221"/>
                </a:solidFill>
                <a:effectLst/>
                <a:latin typeface="Lato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it-IT" dirty="0"/>
              <a:t>        </a:t>
            </a:r>
            <a:r>
              <a:rPr lang="it-IT" i="1" dirty="0"/>
              <a:t>  www.savethechildren.it</a:t>
            </a:r>
          </a:p>
        </p:txBody>
      </p:sp>
    </p:spTree>
    <p:extLst>
      <p:ext uri="{BB962C8B-B14F-4D97-AF65-F5344CB8AC3E}">
        <p14:creationId xmlns:p14="http://schemas.microsoft.com/office/powerpoint/2010/main" val="22602238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2725</Words>
  <Application>Microsoft Office PowerPoint</Application>
  <PresentationFormat>Presentazione su schermo (4:3)</PresentationFormat>
  <Paragraphs>178</Paragraphs>
  <Slides>32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6" baseType="lpstr">
      <vt:lpstr>Arial</vt:lpstr>
      <vt:lpstr>Calibri</vt:lpstr>
      <vt:lpstr>Lato</vt:lpstr>
      <vt:lpstr>Tema di Office</vt:lpstr>
      <vt:lpstr>SIRIA, PALESTINA, ISRAELE, IRAQ, KUWAIT, AFGHANISTAN</vt:lpstr>
      <vt:lpstr>L’IMPERO TURCO</vt:lpstr>
      <vt:lpstr>Presentazione standard di PowerPoint</vt:lpstr>
      <vt:lpstr>UN IMPERO MULTIETNICO</vt:lpstr>
      <vt:lpstr>MAOMETTO E SOLIMANO</vt:lpstr>
      <vt:lpstr>TOLLERANZA RELIGIOSA</vt:lpstr>
      <vt:lpstr>IL DECLINO</vt:lpstr>
      <vt:lpstr>IL RUOLO DELLE POTENZE EUROPEE</vt:lpstr>
      <vt:lpstr>L’IMPERO TENTA DI RISOLLEVARSI</vt:lpstr>
      <vt:lpstr>LA ZONA BALCANICA: IL TRATTATO DI BERLINO</vt:lpstr>
      <vt:lpstr>LA 1 GUERRA MONDIALE E LA FINE DELL’IMPERO </vt:lpstr>
      <vt:lpstr>LA NASCITA DI PICCOLI STATI  CONTROLLATI DALL’OCCIDENTE</vt:lpstr>
      <vt:lpstr>GLI INGLESI IN PALESTINA: 1920-1948</vt:lpstr>
      <vt:lpstr>LA FRANCIA IN SIRIA: 1919-1946</vt:lpstr>
      <vt:lpstr>TENSIONI IN PALESTINA</vt:lpstr>
      <vt:lpstr>IL NAZISMO ELA CREAZIONE DELLO STATO D’ISRAELE</vt:lpstr>
      <vt:lpstr>L’ESODO PALESTINESE</vt:lpstr>
      <vt:lpstr>L’IRAQ</vt:lpstr>
      <vt:lpstr>L’EPOCA COLONIALE</vt:lpstr>
      <vt:lpstr>IL REGNO DELL’IRAQ E LA GUERRA ANGLO- IRACHENA</vt:lpstr>
      <vt:lpstr>IL DOPOGUERRA E NUOVE GUERRE</vt:lpstr>
      <vt:lpstr>SADDAM HUSSEIN</vt:lpstr>
      <vt:lpstr>L’AFGHANISTAN</vt:lpstr>
      <vt:lpstr>OSAMA BIN LADEN</vt:lpstr>
      <vt:lpstr>LA 2 GUERRA DEL GOLFO</vt:lpstr>
      <vt:lpstr>L’ISIS: ABU BAKR AL BAGHDADI</vt:lpstr>
      <vt:lpstr>LA SIRIA</vt:lpstr>
      <vt:lpstr>LA SIRIA</vt:lpstr>
      <vt:lpstr>BASSAR AL- ASAD</vt:lpstr>
      <vt:lpstr>PRIMAVERA ARABA E GUERRA CIVILE SIRIANA</vt:lpstr>
      <vt:lpstr>Presentazione standard di PowerPoint</vt:lpstr>
      <vt:lpstr>LA GUERRA IN SIRIA OGGI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GUERRA IN SIRIA</dc:title>
  <dc:creator>Emanuela</dc:creator>
  <cp:lastModifiedBy>emanuela amici</cp:lastModifiedBy>
  <cp:revision>99</cp:revision>
  <dcterms:created xsi:type="dcterms:W3CDTF">2015-11-16T19:23:23Z</dcterms:created>
  <dcterms:modified xsi:type="dcterms:W3CDTF">2022-02-10T17:37:30Z</dcterms:modified>
</cp:coreProperties>
</file>