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70" r:id="rId2"/>
    <p:sldId id="274" r:id="rId3"/>
    <p:sldId id="266" r:id="rId4"/>
    <p:sldId id="268" r:id="rId5"/>
    <p:sldId id="261" r:id="rId6"/>
    <p:sldId id="277" r:id="rId7"/>
    <p:sldId id="276" r:id="rId8"/>
    <p:sldId id="273" r:id="rId9"/>
    <p:sldId id="262" r:id="rId10"/>
    <p:sldId id="275" r:id="rId11"/>
    <p:sldId id="264" r:id="rId12"/>
    <p:sldId id="27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9110" autoAdjust="0"/>
  </p:normalViewPr>
  <p:slideViewPr>
    <p:cSldViewPr snapToGrid="0">
      <p:cViewPr varScale="1">
        <p:scale>
          <a:sx n="72" d="100"/>
          <a:sy n="72" d="100"/>
        </p:scale>
        <p:origin x="64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416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A53B5-3C52-403D-9EFF-325260104683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D0547-08E4-4151-9193-2EFFD58CB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02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Medioevo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t.wikipedia.org/wiki/Corte_regia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FD0547-08E4-4151-9193-2EFFD58CBD4C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80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FD0547-08E4-4151-9193-2EFFD58CBD4C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289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6600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779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453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721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3041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Nell'ordinamento 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Medioevo"/>
              </a:rPr>
              <a:t>medievale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il </a:t>
            </a:r>
            <a:r>
              <a:rPr lang="it-IT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gastaldato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 </a:t>
            </a:r>
            <a:r>
              <a:rPr lang="it-IT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gastaldia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era una circoscrizione amministrativa governata da un funzionario della 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Corte regia"/>
              </a:rPr>
              <a:t>corte regia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il 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gastaldo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 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castaldo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delegato ad operare in ambito civile, militare e giudiziario (gastaldi venivano designati sia gli amministratori regi o ducali sia personalità che esercitavano la sovranità sul territorio del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Gastaldato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274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D0547-08E4-4151-9193-2EFFD58CBD4C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028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674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885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308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73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30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206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442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274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605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027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040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2C34D902-DBD7-4E4B-A9DD-B836BA6D73C4}" type="datetimeFigureOut">
              <a:rPr lang="it-IT" smtClean="0"/>
              <a:t>24/10/2020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BE26097-2236-4264-96BB-9F919A1E94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989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36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4" name="Picture 2" descr="Chi erano i Maya? Civiltà, curiosità e storia - Focus Junior">
            <a:extLst>
              <a:ext uri="{FF2B5EF4-FFF2-40B4-BE49-F238E27FC236}">
                <a16:creationId xmlns:a16="http://schemas.microsoft.com/office/drawing/2014/main" id="{204BECB2-7119-4042-8E16-FE8A2799C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" b="13366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40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2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6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01E59F2-6CED-4AEC-B619-4478AEF0B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chemeClr val="tx1"/>
                </a:solidFill>
              </a:rPr>
              <a:t>I MAYA</a:t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2700" dirty="0">
                <a:solidFill>
                  <a:schemeClr val="tx1"/>
                </a:solidFill>
              </a:rPr>
              <a:t>di Flavia </a:t>
            </a:r>
            <a:r>
              <a:rPr lang="en-US" sz="2700" dirty="0" err="1">
                <a:solidFill>
                  <a:schemeClr val="tx1"/>
                </a:solidFill>
              </a:rPr>
              <a:t>Urbani</a:t>
            </a:r>
            <a:br>
              <a:rPr lang="en-US" sz="5400" dirty="0">
                <a:solidFill>
                  <a:schemeClr val="tx1"/>
                </a:solidFill>
              </a:rPr>
            </a:br>
            <a:br>
              <a:rPr lang="en-US" sz="5400" dirty="0">
                <a:solidFill>
                  <a:schemeClr val="tx1"/>
                </a:solidFill>
              </a:rPr>
            </a:b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6DFA2A1-AA42-439F-ACA2-E0A9FAE072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2121408"/>
            <a:ext cx="10058400" cy="405079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  <a:p>
            <a:pPr indent="-182880">
              <a:buFont typeface="Wingdings" pitchFamily="2" charset="2"/>
              <a:buChar char="§"/>
            </a:pPr>
            <a:endParaRPr lang="en-US" dirty="0"/>
          </a:p>
        </p:txBody>
      </p:sp>
      <p:grpSp>
        <p:nvGrpSpPr>
          <p:cNvPr id="56" name="Group 44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46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633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A2B58-C301-4C87-B19D-20EEA9414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43379"/>
          </a:xfrm>
        </p:spPr>
        <p:txBody>
          <a:bodyPr/>
          <a:lstStyle/>
          <a:p>
            <a:pPr algn="ctr"/>
            <a:r>
              <a:rPr lang="it-IT" dirty="0"/>
              <a:t> Introduzione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CFA8E3-6800-423F-BDA8-49F60232C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393" y="1329179"/>
            <a:ext cx="6711696" cy="32998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Le civiltà precolombiane sorsero nell’America centrale e meridionale. </a:t>
            </a:r>
          </a:p>
          <a:p>
            <a:pPr marL="0" indent="0">
              <a:buNone/>
            </a:pPr>
            <a:r>
              <a:rPr lang="it-IT" dirty="0"/>
              <a:t>Le principali furono: gli </a:t>
            </a:r>
            <a:r>
              <a:rPr lang="it-IT" dirty="0" err="1"/>
              <a:t>Atzechi</a:t>
            </a:r>
            <a:r>
              <a:rPr lang="it-IT" dirty="0"/>
              <a:t>, i Maya e gli Inca.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2485C1F-BFBB-4085-8587-0A528DB6BD06}"/>
              </a:ext>
            </a:extLst>
          </p:cNvPr>
          <p:cNvSpPr txBox="1"/>
          <p:nvPr/>
        </p:nvSpPr>
        <p:spPr>
          <a:xfrm>
            <a:off x="11507056" y="6256962"/>
            <a:ext cx="24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2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616" y="2239347"/>
            <a:ext cx="3625925" cy="266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76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A2B58-C301-4C87-B19D-20EEA9414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161" y="405745"/>
            <a:ext cx="3200400" cy="643379"/>
          </a:xfrm>
        </p:spPr>
        <p:txBody>
          <a:bodyPr/>
          <a:lstStyle/>
          <a:p>
            <a:pPr algn="ctr"/>
            <a:r>
              <a:rPr lang="it-IT" dirty="0"/>
              <a:t> Storia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CFA8E3-6800-423F-BDA8-49F60232C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C0E298-DA0E-4CE8-825E-E1D4A8091F7B}"/>
              </a:ext>
            </a:extLst>
          </p:cNvPr>
          <p:cNvSpPr txBox="1"/>
          <p:nvPr/>
        </p:nvSpPr>
        <p:spPr>
          <a:xfrm>
            <a:off x="394436" y="206844"/>
            <a:ext cx="733831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dirty="0"/>
              <a:t>La civiltà Maya si sviluppò in Messico, Guatemala, Honduras ed El Salvador.</a:t>
            </a:r>
            <a:r>
              <a:rPr lang="it-IT" dirty="0">
                <a:solidFill>
                  <a:srgbClr val="FF0000"/>
                </a:solidFill>
              </a:rPr>
              <a:t> </a:t>
            </a:r>
          </a:p>
          <a:p>
            <a:r>
              <a:rPr lang="it-IT" dirty="0"/>
              <a:t>Grazie al ritrovamento di alcuni dei reperti, è stato possibile stabilire che questa civiltà si sia sviluppata a partire dal 2600 a.C. , era dunque molto antica.</a:t>
            </a:r>
          </a:p>
          <a:p>
            <a:endParaRPr lang="it-IT" dirty="0"/>
          </a:p>
          <a:p>
            <a:r>
              <a:rPr lang="it-IT" dirty="0"/>
              <a:t>La civiltà Maya non era unita, ma era formata da tante città stato indipendenti. Questo fu forse il motivo della sua debolezza e della decadenza che ci fu a partire dal IX secolo d.C.</a:t>
            </a:r>
          </a:p>
          <a:p>
            <a:endParaRPr lang="it-IT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005C52F-A82D-4D40-BC9A-AA1BEB49071E}"/>
              </a:ext>
            </a:extLst>
          </p:cNvPr>
          <p:cNvSpPr txBox="1"/>
          <p:nvPr/>
        </p:nvSpPr>
        <p:spPr>
          <a:xfrm>
            <a:off x="11465959" y="6256961"/>
            <a:ext cx="212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5861E94-E465-4CE2-8A60-66AE0E0DB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9161" y="1529987"/>
            <a:ext cx="3332209" cy="177001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E915D1C-8DBA-46C9-83E6-30C9D9D97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259" y="3815880"/>
            <a:ext cx="2983302" cy="198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9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7E2A5E-9571-4D61-91BF-A6BA1523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213" y="863029"/>
            <a:ext cx="3134474" cy="102741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Trasporti e commercio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C7AADC-3BDD-4A3A-B0E5-EF711635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927" y="0"/>
            <a:ext cx="7242110" cy="664684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Il commercio era molto praticato. Generalmente gli scambi  commerciali avvenivano sia all’ interno di una regione, sia fra regioni distanti tra loro. I prodotti più frequentemente scambiati erano metalli, gomma, pelli di animali, sale, cacao... </a:t>
            </a:r>
          </a:p>
          <a:p>
            <a:pPr marL="0" indent="0">
              <a:buNone/>
            </a:pPr>
            <a:r>
              <a:rPr lang="it-IT" dirty="0"/>
              <a:t>All’interno delle varie regioni venivano organizzati mercati e fiere dove potersi incontrare. </a:t>
            </a:r>
          </a:p>
          <a:p>
            <a:pPr marL="0" indent="0">
              <a:buNone/>
            </a:pPr>
            <a:r>
              <a:rPr lang="it-IT" dirty="0"/>
              <a:t>I Maya non conoscevano l’uso della ruota, quindi le merci venivano trasportate sulla schiena dei portatori. </a:t>
            </a:r>
          </a:p>
          <a:p>
            <a:pPr marL="0" indent="0">
              <a:buNone/>
            </a:pPr>
            <a:r>
              <a:rPr lang="it-IT" dirty="0"/>
              <a:t>Per i trasporti via mare era comune l’uso della canoa.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95F4C12-2940-4A87-A54D-7E3C22F7BF46}"/>
              </a:ext>
            </a:extLst>
          </p:cNvPr>
          <p:cNvSpPr txBox="1"/>
          <p:nvPr/>
        </p:nvSpPr>
        <p:spPr>
          <a:xfrm>
            <a:off x="11477092" y="6277510"/>
            <a:ext cx="359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8747490-5417-4627-99C4-0B1B808B4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857" y="1674526"/>
            <a:ext cx="2247282" cy="254927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B1802BA-C520-47E6-AB97-6F36BA789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866" y="4414030"/>
            <a:ext cx="2028076" cy="158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6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46FB2D-1800-4C67-8E6C-2F260D49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3145" y="493160"/>
            <a:ext cx="3060073" cy="1167020"/>
          </a:xfrm>
        </p:spPr>
        <p:txBody>
          <a:bodyPr>
            <a:normAutofit/>
          </a:bodyPr>
          <a:lstStyle/>
          <a:p>
            <a:r>
              <a:rPr lang="it-IT" dirty="0"/>
              <a:t>Abbigliamento e ornamenti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A44AD3-40CF-427F-9075-51D437DA5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22" y="1922490"/>
            <a:ext cx="7569724" cy="3013020"/>
          </a:xfrm>
        </p:spPr>
        <p:txBody>
          <a:bodyPr>
            <a:normAutofit lnSpcReduction="10000"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it-IT" dirty="0"/>
              <a:t>L’indumento principale degli uomini era un largo pezzo di cotone, decorato con penne di uccelli.</a:t>
            </a:r>
          </a:p>
          <a:p>
            <a:pPr marL="0" indent="0">
              <a:buNone/>
            </a:pPr>
            <a:r>
              <a:rPr lang="it-IT" dirty="0"/>
              <a:t>L’ indumento principale delle donne era un vestito simile a un saio, lungo e largo aperto ai due lati e cucito fino ai fianchi.</a:t>
            </a:r>
          </a:p>
          <a:p>
            <a:pPr marL="0" indent="0">
              <a:buNone/>
            </a:pPr>
            <a:r>
              <a:rPr lang="it-IT" dirty="0"/>
              <a:t> Le calzature consistevano in sandali intrecciati con strisce di cuoio e canapa. </a:t>
            </a:r>
          </a:p>
          <a:p>
            <a:pPr marL="0" indent="0">
              <a:buNone/>
            </a:pPr>
            <a:r>
              <a:rPr lang="it-IT" dirty="0"/>
              <a:t>Gli uomini portavano i capelli lunghi intrecciati e avvolti intorno al capo con una coda. 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074E2C-102B-44AB-81D3-6FB49F76348E}"/>
              </a:ext>
            </a:extLst>
          </p:cNvPr>
          <p:cNvSpPr txBox="1"/>
          <p:nvPr/>
        </p:nvSpPr>
        <p:spPr>
          <a:xfrm>
            <a:off x="11507056" y="6256962"/>
            <a:ext cx="164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7376D21-3894-4E22-8C70-DAE240F11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472" y="2135159"/>
            <a:ext cx="1808634" cy="385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07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72612" y="875581"/>
            <a:ext cx="3200400" cy="1737360"/>
          </a:xfrm>
        </p:spPr>
        <p:txBody>
          <a:bodyPr/>
          <a:lstStyle/>
          <a:p>
            <a:r>
              <a:rPr lang="it-IT" dirty="0"/>
              <a:t>Architettura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7078" y="875581"/>
            <a:ext cx="7124576" cy="5537640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Sono molto famose le piramidi che furono costruite per il dio Sole,  molto simili a quelle presenti in Egitto.</a:t>
            </a:r>
          </a:p>
          <a:p>
            <a:pPr marL="0" indent="0">
              <a:buNone/>
            </a:pPr>
            <a:r>
              <a:rPr lang="it-IT" dirty="0"/>
              <a:t>Ne esistevano due tipi:</a:t>
            </a:r>
          </a:p>
          <a:p>
            <a:pPr marL="0" indent="0">
              <a:buNone/>
            </a:pPr>
            <a:r>
              <a:rPr lang="it-IT" dirty="0"/>
              <a:t>-una era la </a:t>
            </a:r>
            <a:r>
              <a:rPr lang="it-IT" b="1" dirty="0"/>
              <a:t>residenza del</a:t>
            </a:r>
            <a:r>
              <a:rPr lang="it-IT" dirty="0"/>
              <a:t> </a:t>
            </a:r>
            <a:r>
              <a:rPr lang="it-IT" b="1" dirty="0"/>
              <a:t>principe</a:t>
            </a:r>
            <a:r>
              <a:rPr lang="it-IT" dirty="0"/>
              <a:t>, aveva pianta rettangolare su gradoni;</a:t>
            </a:r>
          </a:p>
          <a:p>
            <a:pPr marL="0" indent="0">
              <a:buNone/>
            </a:pPr>
            <a:r>
              <a:rPr lang="it-IT" dirty="0"/>
              <a:t>-l’altra destinata a </a:t>
            </a:r>
            <a:r>
              <a:rPr lang="it-IT" b="1" dirty="0"/>
              <a:t>tempio</a:t>
            </a:r>
            <a:r>
              <a:rPr lang="it-IT" dirty="0"/>
              <a:t>, presentava una pianta cubica su scalinate. </a:t>
            </a:r>
          </a:p>
        </p:txBody>
      </p:sp>
      <p:pic>
        <p:nvPicPr>
          <p:cNvPr id="5" name="Picture 4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925" y="2336348"/>
            <a:ext cx="3667774" cy="206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98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Organizzazione sociale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0947" y="2462841"/>
            <a:ext cx="6711696" cy="5020056"/>
          </a:xfrm>
        </p:spPr>
        <p:txBody>
          <a:bodyPr/>
          <a:lstStyle/>
          <a:p>
            <a:r>
              <a:rPr lang="it-IT" dirty="0"/>
              <a:t>La società Maya era </a:t>
            </a:r>
            <a:r>
              <a:rPr lang="it-IT" b="1" dirty="0"/>
              <a:t>piramidale</a:t>
            </a:r>
            <a:r>
              <a:rPr lang="it-IT" dirty="0"/>
              <a:t>, in alto c’erano i nobili e il clero, che vivevano nelle città, in basso c’era la popolazione, che invece viveva nelle campagne circostanti e si recava in città solo per le cerimonie religiose e per il mercato.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719" y="2208362"/>
            <a:ext cx="2494759" cy="415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42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46FB2D-1800-4C67-8E6C-2F260D49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9614" y="770562"/>
            <a:ext cx="2647137" cy="791110"/>
          </a:xfrm>
        </p:spPr>
        <p:txBody>
          <a:bodyPr>
            <a:normAutofit/>
          </a:bodyPr>
          <a:lstStyle/>
          <a:p>
            <a:r>
              <a:rPr lang="it-IT" dirty="0"/>
              <a:t>La scrittura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A44AD3-40CF-427F-9075-51D437DA5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592" y="1586485"/>
            <a:ext cx="6936191" cy="35156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Quello dei Maya fu l’unico sistema di scrittura fra le culture precolombiane. I segni della </a:t>
            </a:r>
            <a:r>
              <a:rPr lang="it-IT" b="1" dirty="0"/>
              <a:t>scrittura</a:t>
            </a:r>
            <a:r>
              <a:rPr lang="it-IT" dirty="0"/>
              <a:t> maya erano chiamati </a:t>
            </a:r>
            <a:r>
              <a:rPr lang="it-IT" i="1" dirty="0"/>
              <a:t>glifi</a:t>
            </a:r>
            <a:r>
              <a:rPr lang="it-IT" dirty="0"/>
              <a:t>. La loro era una “scrittura a rebus”, nel senso che ogni glifo poteva rappresentare sia un oggetto sia la lettera iniziale dell’oggetto stesso. </a:t>
            </a:r>
          </a:p>
          <a:p>
            <a:pPr marL="0" indent="0">
              <a:buNone/>
            </a:pPr>
            <a:r>
              <a:rPr lang="it-IT" dirty="0"/>
              <a:t>Il sistema numerico funzionava con soli tre simboli: una conchiglia stilizzata per lo zero, un punto per l’uno e una sbarra per il cinque. </a:t>
            </a:r>
          </a:p>
          <a:p>
            <a:pPr marL="0" indent="0">
              <a:buNone/>
            </a:pPr>
            <a:r>
              <a:rPr lang="it-IT" dirty="0"/>
              <a:t>Gli scribi erano personaggi di rilievo nella società, a volte avevano titoli nobiliari.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9D01B10-DE76-44BE-BD74-EB32F67EC01E}"/>
              </a:ext>
            </a:extLst>
          </p:cNvPr>
          <p:cNvSpPr txBox="1"/>
          <p:nvPr/>
        </p:nvSpPr>
        <p:spPr>
          <a:xfrm>
            <a:off x="11467501" y="6267236"/>
            <a:ext cx="318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5026951-ED05-4871-8933-5F098E3C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4500" y="1828800"/>
            <a:ext cx="2803001" cy="195209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B964D6E-A05A-458B-9C9D-C14E4126A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650" y="3945814"/>
            <a:ext cx="3583511" cy="163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5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46FB2D-1800-4C67-8E6C-2F260D49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1486" y="591214"/>
            <a:ext cx="2914265" cy="811340"/>
          </a:xfrm>
        </p:spPr>
        <p:txBody>
          <a:bodyPr>
            <a:normAutofit/>
          </a:bodyPr>
          <a:lstStyle/>
          <a:p>
            <a:r>
              <a:rPr lang="it-IT" dirty="0"/>
              <a:t>Il Calendario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A44AD3-40CF-427F-9075-51D437DA5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11" y="2324673"/>
            <a:ext cx="6711696" cy="2208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I Maya conoscevano due calendari: il primo comprendeva un ciclo di 260 giorni e veniva usato per conteggiare le cerimonie religiose;</a:t>
            </a:r>
          </a:p>
          <a:p>
            <a:pPr marL="0" indent="0">
              <a:buNone/>
            </a:pPr>
            <a:r>
              <a:rPr lang="it-IT" dirty="0"/>
              <a:t>Il secondo era composto invece da 365 giorni divisi in 18 mesi. La data di partenza di questo calendario veniva fatta risalire al 3113 a.C., anno di creazione del mondo – secondo i Maya.</a:t>
            </a:r>
          </a:p>
          <a:p>
            <a:pPr marL="0" indent="0">
              <a:buNone/>
            </a:pPr>
            <a:endParaRPr lang="it-IT" sz="16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EBFD1A5-5973-4B4B-B1EF-279949FDD905}"/>
              </a:ext>
            </a:extLst>
          </p:cNvPr>
          <p:cNvSpPr txBox="1"/>
          <p:nvPr/>
        </p:nvSpPr>
        <p:spPr>
          <a:xfrm>
            <a:off x="11508936" y="6266786"/>
            <a:ext cx="1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CDDAFFF-41B6-4E6A-905F-92B913DF6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118" y="1817242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75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431321"/>
            <a:ext cx="3200400" cy="1991839"/>
          </a:xfrm>
        </p:spPr>
        <p:txBody>
          <a:bodyPr>
            <a:noAutofit/>
          </a:bodyPr>
          <a:lstStyle/>
          <a:p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/>
              <a:t>LA RELIGIONE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89958" y="2169543"/>
            <a:ext cx="6711696" cy="5020056"/>
          </a:xfrm>
        </p:spPr>
        <p:txBody>
          <a:bodyPr>
            <a:normAutofit/>
          </a:bodyPr>
          <a:lstStyle/>
          <a:p>
            <a:r>
              <a:rPr lang="it-IT" dirty="0"/>
              <a:t>La religione era molto presente nella vita dei Maya.</a:t>
            </a:r>
          </a:p>
          <a:p>
            <a:r>
              <a:rPr lang="it-IT" dirty="0"/>
              <a:t>I </a:t>
            </a:r>
            <a:r>
              <a:rPr lang="it-IT" b="1" dirty="0"/>
              <a:t>Maya</a:t>
            </a:r>
            <a:r>
              <a:rPr lang="it-IT" dirty="0"/>
              <a:t> veneravano un gran numero di divinità della Natura. Per secoli i Maya costruirono monumenti e palazzi in onore di divinità della natura che favorissero la loro felicità.</a:t>
            </a:r>
            <a:br>
              <a:rPr lang="it-IT" dirty="0"/>
            </a:br>
            <a:endParaRPr lang="it-IT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305" y="2070340"/>
            <a:ext cx="3512244" cy="314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453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46FB2D-1800-4C67-8E6C-2F260D49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8584" y="708917"/>
            <a:ext cx="3154166" cy="832206"/>
          </a:xfrm>
        </p:spPr>
        <p:txBody>
          <a:bodyPr>
            <a:normAutofit/>
          </a:bodyPr>
          <a:lstStyle/>
          <a:p>
            <a:r>
              <a:rPr lang="it-IT" dirty="0"/>
              <a:t>I riti religiosi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A44AD3-40CF-427F-9075-51D437DA5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728" y="921596"/>
            <a:ext cx="7231459" cy="5014806"/>
          </a:xfrm>
        </p:spPr>
        <p:txBody>
          <a:bodyPr>
            <a:noAutofit/>
          </a:bodyPr>
          <a:lstStyle/>
          <a:p>
            <a:endParaRPr lang="it-IT" sz="2800" dirty="0"/>
          </a:p>
          <a:p>
            <a:pPr marL="0" indent="0">
              <a:buNone/>
            </a:pPr>
            <a:r>
              <a:rPr lang="it-IT" sz="2800" dirty="0"/>
              <a:t>I Maya avevano molta paura della morte.</a:t>
            </a:r>
          </a:p>
          <a:p>
            <a:pPr marL="0" indent="0">
              <a:buNone/>
            </a:pPr>
            <a:r>
              <a:rPr lang="it-IT" sz="2800" dirty="0"/>
              <a:t>Quando un parente moriva, erano previste cerimonie religiose per onorare il defunto.</a:t>
            </a:r>
          </a:p>
          <a:p>
            <a:pPr marL="0" indent="0">
              <a:buNone/>
            </a:pPr>
            <a:r>
              <a:rPr lang="it-IT" sz="2800" dirty="0"/>
              <a:t>Era anche praticato il sacrificio umano in onore delle divinità, che di solito spettava ai prigionieri.</a:t>
            </a:r>
          </a:p>
          <a:p>
            <a:pPr marL="0" indent="0">
              <a:buNone/>
            </a:pPr>
            <a:r>
              <a:rPr lang="it-IT" sz="2800" dirty="0"/>
              <a:t>Le vittime spesso morivano sotto l’effetto di erbe  allucinogene.  Al momento della morte il corpo del defunto veniva avvolto in un sudario con la bocca piena di mais macinato.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315DB1D-85AB-4239-B337-FDE56C8261B8}"/>
              </a:ext>
            </a:extLst>
          </p:cNvPr>
          <p:cNvSpPr txBox="1"/>
          <p:nvPr/>
        </p:nvSpPr>
        <p:spPr>
          <a:xfrm>
            <a:off x="11414589" y="6273658"/>
            <a:ext cx="454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88E9134-AB77-4DA3-9C7C-14BA94638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584" y="2256461"/>
            <a:ext cx="3580269" cy="234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48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7E2A5E-9571-4D61-91BF-A6BA1523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7825" y="421239"/>
            <a:ext cx="3318553" cy="1296529"/>
          </a:xfrm>
        </p:spPr>
        <p:txBody>
          <a:bodyPr>
            <a:normAutofit fontScale="90000"/>
          </a:bodyPr>
          <a:lstStyle/>
          <a:p>
            <a:r>
              <a:rPr lang="it-IT" dirty="0"/>
              <a:t>L’ alimentazione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C7AADC-3BDD-4A3A-B0E5-EF711635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249" y="0"/>
            <a:ext cx="7578012" cy="6858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it-IT" dirty="0"/>
              <a:t>I Maya possedevano poche specie di animali domestici, come tacchini, anatre o colombi, ma si cibavano anche grazie alla pesca e alla caccia.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dirty="0"/>
              <a:t>Cervi, tapiri, iguane e scimmie volatili venivano cacciati o catturati con le trappole e cerbottane. Nella pesca si utilizzavano pesi di terracotta per le reti e ami di osso.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dirty="0"/>
              <a:t>I Maya coltivavano soprattutto il mais, i fagioli, la zucca e la manioca.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dirty="0"/>
              <a:t>L’agricoltura era praticata secondo il sistema del </a:t>
            </a:r>
            <a:r>
              <a:rPr lang="it-IT" b="1" dirty="0"/>
              <a:t>taglia-fuoco</a:t>
            </a:r>
            <a:r>
              <a:rPr lang="it-IT" dirty="0"/>
              <a:t>: vaste zone di foresta venivano bruciate e rese poi coltivabili.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dirty="0"/>
              <a:t>L’alimento principale dei Maya era il mais; con quest’ultimo si preparavano molti alimenti come le tortilla.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9AC90E-D3A8-4E34-992D-682074DFF64C}"/>
              </a:ext>
            </a:extLst>
          </p:cNvPr>
          <p:cNvSpPr txBox="1"/>
          <p:nvPr/>
        </p:nvSpPr>
        <p:spPr>
          <a:xfrm>
            <a:off x="11486508" y="6252095"/>
            <a:ext cx="22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7A9784D-53FC-450E-B98A-AF3639F81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300" y="1850570"/>
            <a:ext cx="2857500" cy="16002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F6DF0CC-7837-48F2-9DB9-F2C601E3A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654" y="3885428"/>
            <a:ext cx="2208894" cy="147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74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46FB2D-1800-4C67-8E6C-2F260D49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3560" y="664029"/>
            <a:ext cx="2758440" cy="1737360"/>
          </a:xfrm>
        </p:spPr>
        <p:txBody>
          <a:bodyPr>
            <a:normAutofit/>
          </a:bodyPr>
          <a:lstStyle/>
          <a:p>
            <a:r>
              <a:rPr lang="it-IT" dirty="0"/>
              <a:t>Medicina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A44AD3-40CF-427F-9075-51D437DA5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28" y="1747639"/>
            <a:ext cx="8050491" cy="33627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dirty="0"/>
              <a:t>In caso di malattia i Maya ricorrevano a uno sciamano che praticava riti magici, preghiere e somministrazioni di erbe. Molte erbe naturali avevano proprietà medicinali e sono ancora oggi presenti.</a:t>
            </a:r>
          </a:p>
          <a:p>
            <a:pPr marL="0" indent="0">
              <a:buNone/>
            </a:pPr>
            <a:r>
              <a:rPr lang="it-IT" dirty="0"/>
              <a:t>Le cure mediche erano accompagnate da cerimonie, formule segrete pronunciate dallo sciamano, sacrifici e offerta alle divinità.</a:t>
            </a:r>
          </a:p>
          <a:p>
            <a:pPr marL="0" indent="0">
              <a:buNone/>
            </a:pPr>
            <a:r>
              <a:rPr lang="it-IT" dirty="0"/>
              <a:t>Alcuni studiosi sostengono che la vita dei Maya durasse in media 40/50 anni.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5BFFBB-E08D-48DB-A8CC-B93CDA81B03F}"/>
              </a:ext>
            </a:extLst>
          </p:cNvPr>
          <p:cNvSpPr txBox="1"/>
          <p:nvPr/>
        </p:nvSpPr>
        <p:spPr>
          <a:xfrm>
            <a:off x="11445411" y="6267236"/>
            <a:ext cx="45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925404B-3C6B-43F9-99D3-C42F9F43A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5486" y="1868450"/>
            <a:ext cx="2758439" cy="401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9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937</Words>
  <Application>Microsoft Office PowerPoint</Application>
  <PresentationFormat>Widescreen</PresentationFormat>
  <Paragraphs>81</Paragraphs>
  <Slides>13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Calibri</vt:lpstr>
      <vt:lpstr>Rockwell</vt:lpstr>
      <vt:lpstr>Rockwell Condensed</vt:lpstr>
      <vt:lpstr>Rockwell Extra Bold</vt:lpstr>
      <vt:lpstr>Wingdings</vt:lpstr>
      <vt:lpstr>Legno</vt:lpstr>
      <vt:lpstr>I MAYA di Flavia Urbani  </vt:lpstr>
      <vt:lpstr> Introduzione</vt:lpstr>
      <vt:lpstr> Storia</vt:lpstr>
      <vt:lpstr>Trasporti e commercio </vt:lpstr>
      <vt:lpstr>Abbigliamento e ornamenti</vt:lpstr>
      <vt:lpstr>Architettura  </vt:lpstr>
      <vt:lpstr>Organizzazione sociale </vt:lpstr>
      <vt:lpstr>La scrittura</vt:lpstr>
      <vt:lpstr>Il Calendario</vt:lpstr>
      <vt:lpstr>       LA RELIGIONE  </vt:lpstr>
      <vt:lpstr>I riti religiosi</vt:lpstr>
      <vt:lpstr>L’ alimentazione  </vt:lpstr>
      <vt:lpstr>Medicina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MAYA</dc:title>
  <dc:creator>Greta</dc:creator>
  <cp:lastModifiedBy>admin</cp:lastModifiedBy>
  <cp:revision>39</cp:revision>
  <dcterms:created xsi:type="dcterms:W3CDTF">2020-10-19T12:29:49Z</dcterms:created>
  <dcterms:modified xsi:type="dcterms:W3CDTF">2020-10-24T09:20:46Z</dcterms:modified>
</cp:coreProperties>
</file>