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5" r:id="rId3"/>
    <p:sldId id="276" r:id="rId4"/>
    <p:sldId id="259" r:id="rId5"/>
    <p:sldId id="260" r:id="rId6"/>
    <p:sldId id="261" r:id="rId7"/>
    <p:sldId id="271" r:id="rId8"/>
    <p:sldId id="262" r:id="rId9"/>
    <p:sldId id="263" r:id="rId10"/>
    <p:sldId id="264" r:id="rId11"/>
    <p:sldId id="274" r:id="rId12"/>
    <p:sldId id="265" r:id="rId13"/>
    <p:sldId id="266" r:id="rId14"/>
    <p:sldId id="267" r:id="rId15"/>
    <p:sldId id="268" r:id="rId16"/>
    <p:sldId id="269" r:id="rId17"/>
    <p:sldId id="270" r:id="rId18"/>
    <p:sldId id="272" r:id="rId19"/>
    <p:sldId id="273" r:id="rId20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15" autoAdjust="0"/>
    <p:restoredTop sz="94660"/>
  </p:normalViewPr>
  <p:slideViewPr>
    <p:cSldViewPr snapToObjects="1">
      <p:cViewPr varScale="1">
        <p:scale>
          <a:sx n="68" d="100"/>
          <a:sy n="68" d="100"/>
        </p:scale>
        <p:origin x="1458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202CD-94F4-1544-B72F-06E829BDFE88}" type="datetimeFigureOut">
              <a:rPr lang="it-IT" smtClean="0"/>
              <a:pPr/>
              <a:t>09/09/2019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9B7E5-85AF-F945-B2FD-E84D03AF7F6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202CD-94F4-1544-B72F-06E829BDFE88}" type="datetimeFigureOut">
              <a:rPr lang="it-IT" smtClean="0"/>
              <a:pPr/>
              <a:t>09/09/2019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9B7E5-85AF-F945-B2FD-E84D03AF7F6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202CD-94F4-1544-B72F-06E829BDFE88}" type="datetimeFigureOut">
              <a:rPr lang="it-IT" smtClean="0"/>
              <a:pPr/>
              <a:t>09/09/2019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9B7E5-85AF-F945-B2FD-E84D03AF7F6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202CD-94F4-1544-B72F-06E829BDFE88}" type="datetimeFigureOut">
              <a:rPr lang="it-IT" smtClean="0"/>
              <a:pPr/>
              <a:t>09/09/2019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9B7E5-85AF-F945-B2FD-E84D03AF7F6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202CD-94F4-1544-B72F-06E829BDFE88}" type="datetimeFigureOut">
              <a:rPr lang="it-IT" smtClean="0"/>
              <a:pPr/>
              <a:t>09/09/2019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9B7E5-85AF-F945-B2FD-E84D03AF7F6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202CD-94F4-1544-B72F-06E829BDFE88}" type="datetimeFigureOut">
              <a:rPr lang="it-IT" smtClean="0"/>
              <a:pPr/>
              <a:t>09/09/2019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9B7E5-85AF-F945-B2FD-E84D03AF7F6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202CD-94F4-1544-B72F-06E829BDFE88}" type="datetimeFigureOut">
              <a:rPr lang="it-IT" smtClean="0"/>
              <a:pPr/>
              <a:t>09/09/2019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9B7E5-85AF-F945-B2FD-E84D03AF7F6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202CD-94F4-1544-B72F-06E829BDFE88}" type="datetimeFigureOut">
              <a:rPr lang="it-IT" smtClean="0"/>
              <a:pPr/>
              <a:t>09/09/2019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9B7E5-85AF-F945-B2FD-E84D03AF7F6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202CD-94F4-1544-B72F-06E829BDFE88}" type="datetimeFigureOut">
              <a:rPr lang="it-IT" smtClean="0"/>
              <a:pPr/>
              <a:t>09/09/2019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9B7E5-85AF-F945-B2FD-E84D03AF7F6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202CD-94F4-1544-B72F-06E829BDFE88}" type="datetimeFigureOut">
              <a:rPr lang="it-IT" smtClean="0"/>
              <a:pPr/>
              <a:t>09/09/2019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9B7E5-85AF-F945-B2FD-E84D03AF7F6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202CD-94F4-1544-B72F-06E829BDFE88}" type="datetimeFigureOut">
              <a:rPr lang="it-IT" smtClean="0"/>
              <a:pPr/>
              <a:t>09/09/2019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9B7E5-85AF-F945-B2FD-E84D03AF7F6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7202CD-94F4-1544-B72F-06E829BDFE88}" type="datetimeFigureOut">
              <a:rPr lang="it-IT" smtClean="0"/>
              <a:pPr/>
              <a:t>09/09/2019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29B7E5-85AF-F945-B2FD-E84D03AF7F60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>
                <a:solidFill>
                  <a:srgbClr val="FF0000"/>
                </a:solidFill>
              </a:rPr>
              <a:t>GLI EROI OMERICI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i="1" dirty="0"/>
              <a:t>Emanuela Amici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636EBA1-0DA5-48E2-8527-3E429FDA5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>
                <a:solidFill>
                  <a:srgbClr val="FF0000"/>
                </a:solidFill>
              </a:rPr>
              <a:t>EROE GRECO: CARATTERISTICHE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1C7FB57-FD29-4BE9-A937-4179D24F82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it-IT" dirty="0"/>
              <a:t>Gli eroi greci hanno le seguenti caratteristiche: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dirty="0"/>
              <a:t>-Sono nobili o semidei</a:t>
            </a:r>
          </a:p>
          <a:p>
            <a:pPr marL="0" indent="0">
              <a:buNone/>
            </a:pPr>
            <a:r>
              <a:rPr lang="it-IT" dirty="0"/>
              <a:t>-Sono valorosi e coraggiosi</a:t>
            </a:r>
          </a:p>
          <a:p>
            <a:pPr marL="0" indent="0">
              <a:buNone/>
            </a:pPr>
            <a:r>
              <a:rPr lang="it-IT" dirty="0"/>
              <a:t>-Hanno un forte senso dell’onore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dirty="0"/>
              <a:t>Gli eroi omerici provano però sentimenti umani come la paura, il desiderio di vendetta, la pietà, la sofferenza per la perdita delle persone care.</a:t>
            </a:r>
          </a:p>
        </p:txBody>
      </p:sp>
    </p:spTree>
    <p:extLst>
      <p:ext uri="{BB962C8B-B14F-4D97-AF65-F5344CB8AC3E}">
        <p14:creationId xmlns:p14="http://schemas.microsoft.com/office/powerpoint/2010/main" val="18523459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D62B2C3-E209-4738-A7BE-7B028996F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>
                <a:solidFill>
                  <a:srgbClr val="FF0000"/>
                </a:solidFill>
              </a:rPr>
              <a:t>LE ARMI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CA5A9C2-F959-49A9-A545-38C18B3BFC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268760"/>
            <a:ext cx="8363272" cy="5589240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it-IT" dirty="0"/>
              <a:t>Le </a:t>
            </a:r>
            <a:r>
              <a:rPr lang="it-IT"/>
              <a:t>armi più usate </a:t>
            </a:r>
            <a:r>
              <a:rPr lang="it-IT" dirty="0"/>
              <a:t>dagli eroi greci sono: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dirty="0"/>
              <a:t>-</a:t>
            </a:r>
            <a:r>
              <a:rPr lang="it-IT" b="1" dirty="0"/>
              <a:t>elmo,</a:t>
            </a:r>
            <a:r>
              <a:rPr lang="it-IT" dirty="0"/>
              <a:t> per proteggere volto e testa, formato da placche in bronzo e sormontato da crini di cavallo (criniera) che lo faceva apparire più alto e imponente da lontano</a:t>
            </a:r>
          </a:p>
          <a:p>
            <a:pPr marL="0" indent="0">
              <a:buNone/>
            </a:pPr>
            <a:r>
              <a:rPr lang="it-IT" b="1" dirty="0"/>
              <a:t>-corazza</a:t>
            </a:r>
            <a:r>
              <a:rPr lang="it-IT" dirty="0"/>
              <a:t>, per proteggere petto e schiena, formata da due grandi placche in metallo tenute insieme da cinture o da lamine di metallo</a:t>
            </a:r>
          </a:p>
          <a:p>
            <a:pPr marL="0" indent="0">
              <a:buNone/>
            </a:pPr>
            <a:r>
              <a:rPr lang="it-IT" dirty="0"/>
              <a:t>-</a:t>
            </a:r>
            <a:r>
              <a:rPr lang="it-IT" b="1" dirty="0"/>
              <a:t>gambali</a:t>
            </a:r>
            <a:r>
              <a:rPr lang="it-IT" dirty="0"/>
              <a:t>, per proteggere le gambe dal ginocchio alla caviglia</a:t>
            </a:r>
          </a:p>
          <a:p>
            <a:pPr marL="0" indent="0">
              <a:buNone/>
            </a:pPr>
            <a:r>
              <a:rPr lang="it-IT" dirty="0"/>
              <a:t>-</a:t>
            </a:r>
            <a:r>
              <a:rPr lang="it-IT" b="1" dirty="0"/>
              <a:t>scudo</a:t>
            </a:r>
            <a:r>
              <a:rPr lang="it-IT" dirty="0"/>
              <a:t>, rotondo o rettangolare, in legno e rivestito poi di cuoio e di lamine di metallo; era spesso decorato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endParaRPr lang="it-IT" dirty="0"/>
          </a:p>
          <a:p>
            <a:pPr>
              <a:buFontTx/>
              <a:buChar char="-"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1672232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75"/>
            <a:ext cx="6707088" cy="1410563"/>
          </a:xfrm>
        </p:spPr>
        <p:txBody>
          <a:bodyPr/>
          <a:lstStyle/>
          <a:p>
            <a:r>
              <a:rPr lang="it-IT" dirty="0"/>
              <a:t>I GRECI</a:t>
            </a:r>
          </a:p>
        </p:txBody>
      </p:sp>
      <p:sp>
        <p:nvSpPr>
          <p:cNvPr id="13" name="Segnaposto testo 1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 lang="it-IT" dirty="0"/>
          </a:p>
          <a:p>
            <a:endParaRPr lang="it-IT" dirty="0"/>
          </a:p>
          <a:p>
            <a:r>
              <a:rPr lang="it-IT" sz="11200" dirty="0">
                <a:solidFill>
                  <a:srgbClr val="FF0000"/>
                </a:solidFill>
              </a:rPr>
              <a:t>ACHILLE</a:t>
            </a:r>
          </a:p>
          <a:p>
            <a:endParaRPr lang="it-IT" dirty="0"/>
          </a:p>
          <a:p>
            <a:endParaRPr lang="it-IT" dirty="0"/>
          </a:p>
          <a:p>
            <a:endParaRPr lang="it-IT" dirty="0"/>
          </a:p>
        </p:txBody>
      </p:sp>
      <p:sp>
        <p:nvSpPr>
          <p:cNvPr id="18" name="Segnaposto testo 17"/>
          <p:cNvSpPr>
            <a:spLocks noGrp="1"/>
          </p:cNvSpPr>
          <p:nvPr>
            <p:ph type="body" sz="quarter" idx="3"/>
          </p:nvPr>
        </p:nvSpPr>
        <p:spPr>
          <a:xfrm flipV="1">
            <a:off x="0" y="1358900"/>
            <a:ext cx="3428999" cy="117474"/>
          </a:xfrm>
        </p:spPr>
        <p:txBody>
          <a:bodyPr>
            <a:normAutofit fontScale="25000" lnSpcReduction="20000"/>
          </a:bodyPr>
          <a:lstStyle/>
          <a:p>
            <a:endParaRPr lang="it-IT" dirty="0"/>
          </a:p>
        </p:txBody>
      </p:sp>
      <p:sp>
        <p:nvSpPr>
          <p:cNvPr id="19" name="Segnaposto contenuto 18"/>
          <p:cNvSpPr>
            <a:spLocks noGrp="1"/>
          </p:cNvSpPr>
          <p:nvPr>
            <p:ph sz="quarter" idx="4"/>
          </p:nvPr>
        </p:nvSpPr>
        <p:spPr>
          <a:xfrm>
            <a:off x="4497389" y="838200"/>
            <a:ext cx="4646612" cy="65532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it-IT" sz="1200" dirty="0"/>
              <a:t>         </a:t>
            </a:r>
            <a:r>
              <a:rPr lang="it-IT" sz="1100" dirty="0"/>
              <a:t>E’ un personaggio semidivino, in quanto figlio di una ninfa (</a:t>
            </a:r>
            <a:r>
              <a:rPr lang="it-IT" sz="1100" b="1" dirty="0"/>
              <a:t>Teti)</a:t>
            </a:r>
            <a:r>
              <a:rPr lang="it-IT" sz="1100" dirty="0"/>
              <a:t> e di un umano (</a:t>
            </a:r>
            <a:r>
              <a:rPr lang="it-IT" sz="1100" b="1" dirty="0"/>
              <a:t>Peleo</a:t>
            </a:r>
            <a:r>
              <a:rPr lang="it-IT" sz="1100" dirty="0"/>
              <a:t>, re del popolo dei Mirmidoni in Tessaglia, per questo è detto Pelide). Il suo soprannome è “piè (piede) rapido” </a:t>
            </a:r>
          </a:p>
          <a:p>
            <a:pPr>
              <a:buNone/>
            </a:pPr>
            <a:r>
              <a:rPr lang="it-IT" sz="1100" dirty="0"/>
              <a:t>          Zeus e </a:t>
            </a:r>
            <a:r>
              <a:rPr lang="it-IT" sz="1100" dirty="0" err="1"/>
              <a:t>Poseidone</a:t>
            </a:r>
            <a:r>
              <a:rPr lang="it-IT" sz="1100" dirty="0"/>
              <a:t> volevano sposare la bella </a:t>
            </a:r>
            <a:r>
              <a:rPr lang="it-IT" sz="1100" dirty="0" err="1"/>
              <a:t>Teti</a:t>
            </a:r>
            <a:r>
              <a:rPr lang="it-IT" sz="1100" dirty="0"/>
              <a:t>, ma una profezia diceva che il figlio della ninfa sarebbe stato più potente del padre, così costrinsero la giovane a sposare un mortale        </a:t>
            </a:r>
          </a:p>
          <a:p>
            <a:pPr>
              <a:buNone/>
            </a:pPr>
            <a:r>
              <a:rPr lang="it-IT" sz="1100" dirty="0"/>
              <a:t>           Quando nacque, sua madre lo immerse tenendolo per il tallone </a:t>
            </a:r>
            <a:r>
              <a:rPr lang="it-IT" sz="1100" b="1" dirty="0"/>
              <a:t>nel fiume </a:t>
            </a:r>
            <a:r>
              <a:rPr lang="it-IT" sz="1100" b="1" dirty="0" err="1"/>
              <a:t>Stige</a:t>
            </a:r>
            <a:r>
              <a:rPr lang="it-IT" sz="1100" b="1" dirty="0"/>
              <a:t> </a:t>
            </a:r>
            <a:r>
              <a:rPr lang="it-IT" sz="1100" dirty="0"/>
              <a:t>che rendeva immortali; dunque il suo unico punto debole è il tallone (sarà proprio una ferita al tallone inferta dal troiano Paride a ucciderlo, come narrato nell’Odissea).</a:t>
            </a:r>
          </a:p>
          <a:p>
            <a:pPr>
              <a:buNone/>
            </a:pPr>
            <a:r>
              <a:rPr lang="it-IT" sz="1100" dirty="0"/>
              <a:t>           </a:t>
            </a:r>
            <a:r>
              <a:rPr lang="it-IT" sz="1100" dirty="0" err="1"/>
              <a:t>Peleo</a:t>
            </a:r>
            <a:r>
              <a:rPr lang="it-IT" sz="1100" dirty="0"/>
              <a:t> lo fece istruire presso il monte </a:t>
            </a:r>
            <a:r>
              <a:rPr lang="it-IT" sz="1100" dirty="0" err="1"/>
              <a:t>Pelio</a:t>
            </a:r>
            <a:r>
              <a:rPr lang="it-IT" sz="1100" dirty="0"/>
              <a:t> dal centauro </a:t>
            </a:r>
            <a:r>
              <a:rPr lang="it-IT" sz="1100" dirty="0" err="1"/>
              <a:t>Chirone</a:t>
            </a:r>
            <a:r>
              <a:rPr lang="it-IT" sz="1100" dirty="0"/>
              <a:t> (gli insegnò l’arte della caccia, la musica, canto, il combattimento... E o nutrì con il midollo di leone per renderlo forte)</a:t>
            </a:r>
          </a:p>
          <a:p>
            <a:pPr>
              <a:buNone/>
            </a:pPr>
            <a:r>
              <a:rPr lang="it-IT" sz="1100" dirty="0"/>
              <a:t>           Ebbe come inseparabile compagno </a:t>
            </a:r>
            <a:r>
              <a:rPr lang="it-IT" sz="1100" dirty="0" err="1"/>
              <a:t>Patroclo</a:t>
            </a:r>
            <a:r>
              <a:rPr lang="it-IT" sz="1100" dirty="0"/>
              <a:t>, più grande di lui ma meno forte</a:t>
            </a:r>
          </a:p>
          <a:p>
            <a:pPr>
              <a:buNone/>
            </a:pPr>
            <a:r>
              <a:rPr lang="it-IT" sz="1100" dirty="0"/>
              <a:t>           Gli dei lo ammiravano già da fanciullo e gli chiesero se desiderasse una vita lunga senza gloria o una vita breve ma leggendaria, lui scelse quest’ultima opzione</a:t>
            </a:r>
          </a:p>
          <a:p>
            <a:pPr>
              <a:buNone/>
            </a:pPr>
            <a:r>
              <a:rPr lang="it-IT" sz="1100" dirty="0"/>
              <a:t>           E’ un coraggioso combattente, il più forte dei Greci, un indovino aveva detto che i Greci non avrebbero vinto la guerra senza di lui, così </a:t>
            </a:r>
            <a:r>
              <a:rPr lang="it-IT" sz="1100" dirty="0" err="1"/>
              <a:t>Teti</a:t>
            </a:r>
            <a:r>
              <a:rPr lang="it-IT" sz="1100" dirty="0"/>
              <a:t> lo travestì da donna e lo portò a </a:t>
            </a:r>
            <a:r>
              <a:rPr lang="it-IT" sz="1100" dirty="0" err="1"/>
              <a:t>Sciro</a:t>
            </a:r>
            <a:r>
              <a:rPr lang="it-IT" sz="1100" dirty="0"/>
              <a:t> (qui si sposò ed ebbe un </a:t>
            </a:r>
            <a:r>
              <a:rPr lang="it-IT" sz="1100" dirty="0" err="1"/>
              <a:t>filgio</a:t>
            </a:r>
            <a:r>
              <a:rPr lang="it-IT" sz="1100" dirty="0"/>
              <a:t>, </a:t>
            </a:r>
            <a:r>
              <a:rPr lang="it-IT" sz="1100" dirty="0" err="1"/>
              <a:t>Nottolemo</a:t>
            </a:r>
            <a:r>
              <a:rPr lang="it-IT" sz="1100" dirty="0"/>
              <a:t>). Fu Ulisse ad andare a cercarlo travestito da mercante e lo scoprì in quanto gli mostrò armi che l’eroe volle comperare </a:t>
            </a:r>
          </a:p>
          <a:p>
            <a:pPr>
              <a:buNone/>
            </a:pPr>
            <a:r>
              <a:rPr lang="it-IT" sz="1100" dirty="0"/>
              <a:t>           Le sue armi (in particolare lo scudo) sono particolarmente belle e ambite, in quanto divine (Vulcano le aveva forgiate per le nozze di </a:t>
            </a:r>
            <a:r>
              <a:rPr lang="it-IT" sz="1100" dirty="0" err="1"/>
              <a:t>Peleo</a:t>
            </a:r>
            <a:r>
              <a:rPr lang="it-IT" sz="1100" dirty="0"/>
              <a:t>)</a:t>
            </a:r>
          </a:p>
          <a:p>
            <a:pPr>
              <a:buNone/>
            </a:pPr>
            <a:r>
              <a:rPr lang="it-IT" sz="1100" dirty="0"/>
              <a:t>          Ha  un carattere irascibile: deciderà di non combattere perché adirato con </a:t>
            </a:r>
            <a:r>
              <a:rPr lang="it-IT" sz="1100" dirty="0" err="1"/>
              <a:t>Agamennoen</a:t>
            </a:r>
            <a:r>
              <a:rPr lang="it-IT" sz="1100" dirty="0"/>
              <a:t>.</a:t>
            </a:r>
          </a:p>
          <a:p>
            <a:pPr>
              <a:buNone/>
            </a:pPr>
            <a:r>
              <a:rPr lang="it-IT" sz="1100" dirty="0"/>
              <a:t>          Per vendicare l’uccisione dell’amico </a:t>
            </a:r>
            <a:r>
              <a:rPr lang="it-IT" sz="1100" dirty="0" err="1"/>
              <a:t>Patroclo</a:t>
            </a:r>
            <a:r>
              <a:rPr lang="it-IT" sz="1100" dirty="0"/>
              <a:t>, si farà forgiare uno scudo dal dio Vulcano e ucciderà il nemico troiano Ettore in duello.</a:t>
            </a:r>
          </a:p>
          <a:p>
            <a:pPr>
              <a:buNone/>
            </a:pPr>
            <a:r>
              <a:rPr lang="it-IT" sz="1100" dirty="0"/>
              <a:t>           E’ generoso e compassionevole perché restituisce il corpo di Ettore al padre </a:t>
            </a:r>
            <a:r>
              <a:rPr lang="it-IT" sz="1200" dirty="0"/>
              <a:t>Priamo </a:t>
            </a:r>
          </a:p>
        </p:txBody>
      </p:sp>
      <p:pic>
        <p:nvPicPr>
          <p:cNvPr id="21" name="Segnaposto contenuto 20" descr="Achille (1)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57200" y="2174875"/>
            <a:ext cx="4040188" cy="3768725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rgbClr val="FF0000"/>
                </a:solidFill>
              </a:rPr>
              <a:t>AGAMENNONE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52578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it-IT" sz="1600" dirty="0"/>
              <a:t>     Re di Micene, figlio di </a:t>
            </a:r>
            <a:r>
              <a:rPr lang="it-IT" sz="1600" dirty="0" err="1"/>
              <a:t>Atreo</a:t>
            </a:r>
            <a:r>
              <a:rPr lang="it-IT" sz="1600" dirty="0"/>
              <a:t> (re di Argo, per questo motivo viene anche detto “</a:t>
            </a:r>
            <a:r>
              <a:rPr lang="it-IT" sz="1600" dirty="0" err="1"/>
              <a:t>atride</a:t>
            </a:r>
            <a:r>
              <a:rPr lang="it-IT" sz="1600" dirty="0"/>
              <a:t>” ), e fratello maggiore di </a:t>
            </a:r>
            <a:r>
              <a:rPr lang="it-IT" sz="1600" dirty="0" err="1"/>
              <a:t>Menelao</a:t>
            </a:r>
            <a:r>
              <a:rPr lang="it-IT" sz="1600" dirty="0"/>
              <a:t>, re di Sparta . </a:t>
            </a:r>
          </a:p>
          <a:p>
            <a:pPr>
              <a:buNone/>
            </a:pPr>
            <a:r>
              <a:rPr lang="it-IT" sz="1600" dirty="0"/>
              <a:t>       Decide di aiutare il fratello al quale Paride ha rapito la moglie Elena, dichiarando guerra ai Troiani.</a:t>
            </a:r>
          </a:p>
          <a:p>
            <a:pPr>
              <a:buNone/>
            </a:pPr>
            <a:r>
              <a:rPr lang="it-IT" sz="1600" dirty="0"/>
              <a:t>      Ha un carattere superbo e prepotente e entra in contrasto con Achille.   </a:t>
            </a:r>
          </a:p>
          <a:p>
            <a:pPr>
              <a:buNone/>
            </a:pPr>
            <a:r>
              <a:rPr lang="it-IT" sz="1600" dirty="0"/>
              <a:t>      Guida l’esercito in molte battaglie e morirà una volta tornato in patria per mano della moglie </a:t>
            </a:r>
            <a:r>
              <a:rPr lang="it-IT" sz="1600" dirty="0" err="1"/>
              <a:t>Clitemnestra</a:t>
            </a:r>
            <a:r>
              <a:rPr lang="it-IT" sz="1600" dirty="0"/>
              <a:t>, poiché il re aveva acconsentito a sacrificare la loro figlia </a:t>
            </a:r>
            <a:r>
              <a:rPr lang="it-IT" sz="1600" dirty="0" err="1"/>
              <a:t>Ifigenia</a:t>
            </a:r>
            <a:r>
              <a:rPr lang="it-IT" sz="1600" dirty="0"/>
              <a:t>, come richiesto dagli dei, per rendere propizio il viaggio verso Troia (la ragazza viene però salvata dalla dea Artemide).</a:t>
            </a:r>
          </a:p>
          <a:p>
            <a:pPr>
              <a:buNone/>
            </a:pPr>
            <a:r>
              <a:rPr lang="it-IT" sz="1600" dirty="0"/>
              <a:t>       </a:t>
            </a:r>
            <a:r>
              <a:rPr lang="it-IT" sz="1600" dirty="0" err="1"/>
              <a:t>Clitemnestra</a:t>
            </a:r>
            <a:r>
              <a:rPr lang="it-IT" sz="1600" dirty="0"/>
              <a:t> cova odio e rancore verso il marito e al suo ritorno ordisce una congiura per ucciderlo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8200" y="1219200"/>
            <a:ext cx="3657600" cy="5334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rgbClr val="FF0000"/>
                </a:solidFill>
              </a:rPr>
              <a:t>MENELAO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4343400" cy="4525963"/>
          </a:xfrm>
        </p:spPr>
        <p:txBody>
          <a:bodyPr>
            <a:normAutofit fontScale="85000" lnSpcReduction="20000"/>
          </a:bodyPr>
          <a:lstStyle/>
          <a:p>
            <a:r>
              <a:rPr lang="it-IT" dirty="0"/>
              <a:t>Figlio di </a:t>
            </a:r>
            <a:r>
              <a:rPr lang="it-IT" dirty="0" err="1"/>
              <a:t>Atreo</a:t>
            </a:r>
            <a:r>
              <a:rPr lang="it-IT" dirty="0"/>
              <a:t> (re di Argo) e fratello minore di Agamennone.</a:t>
            </a:r>
          </a:p>
          <a:p>
            <a:r>
              <a:rPr lang="it-IT" dirty="0"/>
              <a:t>E’ il re di Sparta ed è sposato con la bella Elena, rapita dal troiano Paride</a:t>
            </a:r>
          </a:p>
          <a:p>
            <a:r>
              <a:rPr lang="it-IT" dirty="0"/>
              <a:t>Per questo motivo dichiara guerra ai Troiani, organizzando una spedizione di navi verso Troia</a:t>
            </a:r>
          </a:p>
          <a:p>
            <a:r>
              <a:rPr lang="it-IT" dirty="0"/>
              <a:t>Viene detto “biondo” nei poemi omerici ed è dotato di fascino e bellezza 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endParaRPr lang="it-IT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8200" y="1417638"/>
            <a:ext cx="4495800" cy="470852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rgbClr val="FF0000"/>
                </a:solidFill>
              </a:rPr>
              <a:t>ELENA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it-IT" dirty="0"/>
              <a:t>Figlia di Leda (sposata con </a:t>
            </a:r>
            <a:r>
              <a:rPr lang="it-IT" dirty="0" err="1"/>
              <a:t>Tindaro</a:t>
            </a:r>
            <a:r>
              <a:rPr lang="it-IT" dirty="0"/>
              <a:t>) e di Zeus (che rapì Leda travestito da cigno)</a:t>
            </a:r>
          </a:p>
          <a:p>
            <a:r>
              <a:rPr lang="it-IT" dirty="0"/>
              <a:t>Fu accolta in casa da </a:t>
            </a:r>
            <a:r>
              <a:rPr lang="it-IT" dirty="0" err="1"/>
              <a:t>Tindaro</a:t>
            </a:r>
            <a:endParaRPr lang="it-IT" dirty="0"/>
          </a:p>
          <a:p>
            <a:r>
              <a:rPr lang="it-IT" dirty="0"/>
              <a:t>Era la donna più bella del mondo</a:t>
            </a:r>
          </a:p>
          <a:p>
            <a:r>
              <a:rPr lang="it-IT" dirty="0"/>
              <a:t>Fu rapita da Teseo, ma poi liberata fu lasciata libera di scegliere tra i vari pretendenti che volevano sposarla(tutti i capi Greci la volevano) e scelse </a:t>
            </a:r>
            <a:r>
              <a:rPr lang="it-IT" dirty="0" err="1"/>
              <a:t>Menelao</a:t>
            </a:r>
            <a:r>
              <a:rPr lang="it-IT" dirty="0"/>
              <a:t>, re di Sparta (nacque dalla loro unione </a:t>
            </a:r>
            <a:r>
              <a:rPr lang="it-IT" dirty="0" err="1"/>
              <a:t>Ermione</a:t>
            </a:r>
            <a:r>
              <a:rPr lang="it-IT" dirty="0"/>
              <a:t>)</a:t>
            </a:r>
          </a:p>
          <a:p>
            <a:r>
              <a:rPr lang="it-IT" dirty="0"/>
              <a:t>Prima di scegliere il pretendente, </a:t>
            </a:r>
            <a:r>
              <a:rPr lang="it-IT" dirty="0" err="1"/>
              <a:t>Tindaro</a:t>
            </a:r>
            <a:r>
              <a:rPr lang="it-IT" dirty="0"/>
              <a:t> fece giurare a tutti i capi Greci che chiunque fosse stato il fortunato prescelto, tutti lo avrebbero aiutato in caso di necessità</a:t>
            </a:r>
          </a:p>
          <a:p>
            <a:r>
              <a:rPr lang="it-IT" dirty="0"/>
              <a:t>Fu rapita da Paride e questo causò lo scoppio della guerra con i Troiani</a:t>
            </a:r>
          </a:p>
          <a:p>
            <a:endParaRPr lang="it-IT" dirty="0"/>
          </a:p>
          <a:p>
            <a:endParaRPr lang="it-IT" dirty="0"/>
          </a:p>
          <a:p>
            <a:endParaRPr lang="it-IT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endParaRPr lang="it-IT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7100" y="1417638"/>
            <a:ext cx="3949700" cy="505936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rgbClr val="FF0000"/>
                </a:solidFill>
              </a:rPr>
              <a:t>ULISSE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it-IT" sz="1600" dirty="0"/>
              <a:t>Originario di Itaca, personificazione dell’astuzia, del coraggio e della curiosità</a:t>
            </a:r>
          </a:p>
          <a:p>
            <a:r>
              <a:rPr lang="it-IT" sz="1600" dirty="0"/>
              <a:t>Figlio di </a:t>
            </a:r>
            <a:r>
              <a:rPr lang="it-IT" sz="1600" dirty="0" err="1"/>
              <a:t>Anticlea</a:t>
            </a:r>
            <a:r>
              <a:rPr lang="it-IT" sz="1600" dirty="0"/>
              <a:t> e di </a:t>
            </a:r>
            <a:r>
              <a:rPr lang="it-IT" sz="1600" dirty="0" err="1"/>
              <a:t>Laerte</a:t>
            </a:r>
            <a:endParaRPr lang="it-IT" sz="1600" dirty="0"/>
          </a:p>
          <a:p>
            <a:r>
              <a:rPr lang="it-IT" sz="1600" dirty="0"/>
              <a:t>Sposò Penelope, dalla quale ebbe Telemaco</a:t>
            </a:r>
          </a:p>
          <a:p>
            <a:r>
              <a:rPr lang="it-IT" sz="1600" dirty="0"/>
              <a:t>Un oracolo predisse che, se fosse andato a Troia, sarebbe tornato dopo 20 anni e in miseria</a:t>
            </a:r>
          </a:p>
          <a:p>
            <a:r>
              <a:rPr lang="it-IT" sz="1600" dirty="0"/>
              <a:t>Si finse pazzo per non partire per la guerra (si fece trovare in un campo con uno strano cappello mentre gettava sale e teneva un bue e un asino, allora i suoi compagni gli misero davanti il figlio e lui arrestò l’aratro, scoprendo di non essere pazzo)</a:t>
            </a:r>
          </a:p>
          <a:p>
            <a:r>
              <a:rPr lang="it-IT" sz="1600" dirty="0"/>
              <a:t>Peregrinò per 20 anni prima di tornare a Itaca, protagonista di numerose avventure  </a:t>
            </a:r>
          </a:p>
        </p:txBody>
      </p:sp>
      <p:pic>
        <p:nvPicPr>
          <p:cNvPr id="6" name="Segnaposto contenuto 5" descr="Ulisse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953000" y="1787493"/>
            <a:ext cx="3168396" cy="4151376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rgbClr val="FF0000"/>
                </a:solidFill>
              </a:rPr>
              <a:t>DIOMEDE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5257800"/>
          </a:xfrm>
        </p:spPr>
        <p:txBody>
          <a:bodyPr>
            <a:noAutofit/>
          </a:bodyPr>
          <a:lstStyle/>
          <a:p>
            <a:r>
              <a:rPr lang="it-IT" sz="1600" dirty="0"/>
              <a:t>E’ uno degli eroi greci più valorosi</a:t>
            </a:r>
          </a:p>
          <a:p>
            <a:r>
              <a:rPr lang="it-IT" sz="1600" dirty="0"/>
              <a:t>E’ orfano perché suo padre morì nell’assedio di Tebe</a:t>
            </a:r>
          </a:p>
          <a:p>
            <a:r>
              <a:rPr lang="it-IT" sz="1600" dirty="0"/>
              <a:t>Si allenò molto nell’arte della guerra</a:t>
            </a:r>
          </a:p>
          <a:p>
            <a:r>
              <a:rPr lang="it-IT" sz="1600" dirty="0"/>
              <a:t>E’ protetto dalla dea Atena e Omero dice che era un fiume in piena in battaglia</a:t>
            </a:r>
          </a:p>
          <a:p>
            <a:r>
              <a:rPr lang="it-IT" sz="1600" dirty="0"/>
              <a:t>Memorabile il duello con Enea, che stava per essere ucciso (fu salvato dalla madre Venere)</a:t>
            </a:r>
          </a:p>
          <a:p>
            <a:r>
              <a:rPr lang="it-IT" sz="1600" dirty="0"/>
              <a:t>Prima di combattere con Glauco (alleato dei Troiani), poiché ricordò che era legato da un vincolo di amicizia e ospitalità alla sua famiglia, gettò la spada a terra, lo abbracciò e si scambiarono le armi</a:t>
            </a:r>
          </a:p>
          <a:p>
            <a:r>
              <a:rPr lang="it-IT" sz="1600" dirty="0"/>
              <a:t>Compie varie imprese con Ulisse (come il furto del Palladio, statua sacra per i Troiani)</a:t>
            </a:r>
          </a:p>
          <a:p>
            <a:r>
              <a:rPr lang="it-IT" sz="1600" dirty="0"/>
              <a:t>Sulla sua sorte dopo la guerra ci sono varie versioni (ritorna ad Argo oppure muore)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6750" y="1143000"/>
            <a:ext cx="4667250" cy="5715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rgbClr val="FF0000"/>
                </a:solidFill>
              </a:rPr>
              <a:t>AIACE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it-IT" dirty="0"/>
              <a:t>Eroe leggendario, figlio del re di </a:t>
            </a:r>
            <a:r>
              <a:rPr lang="it-IT" dirty="0" err="1"/>
              <a:t>Salamina</a:t>
            </a:r>
            <a:r>
              <a:rPr lang="it-IT" dirty="0"/>
              <a:t> (città greca)</a:t>
            </a:r>
          </a:p>
          <a:p>
            <a:r>
              <a:rPr lang="it-IT" dirty="0"/>
              <a:t>Era cugino di Achille</a:t>
            </a:r>
          </a:p>
          <a:p>
            <a:r>
              <a:rPr lang="it-IT" dirty="0"/>
              <a:t>Viene descritto come il più alto dei Greci, molto robusto</a:t>
            </a:r>
          </a:p>
          <a:p>
            <a:r>
              <a:rPr lang="it-IT" dirty="0"/>
              <a:t>Fu educato alla guerra dal centauro </a:t>
            </a:r>
            <a:r>
              <a:rPr lang="it-IT" dirty="0" err="1"/>
              <a:t>Chirone</a:t>
            </a:r>
            <a:endParaRPr lang="it-IT" dirty="0"/>
          </a:p>
          <a:p>
            <a:r>
              <a:rPr lang="it-IT" dirty="0"/>
              <a:t>Uscì indenne da tutti i combattimenti della guerra e non fu mai aiutato dagli dei</a:t>
            </a:r>
          </a:p>
          <a:p>
            <a:r>
              <a:rPr lang="it-IT" dirty="0"/>
              <a:t>Combatte più volte contro Ettore</a:t>
            </a:r>
          </a:p>
        </p:txBody>
      </p:sp>
      <p:pic>
        <p:nvPicPr>
          <p:cNvPr id="6" name="Segnaposto contenuto 5" descr="aiace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039456" y="1600200"/>
            <a:ext cx="3256088" cy="4525963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rgbClr val="FF0000"/>
                </a:solidFill>
              </a:rPr>
              <a:t>BRISEIDE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it-IT" dirty="0"/>
              <a:t>Il suo nome era in realtà </a:t>
            </a:r>
            <a:r>
              <a:rPr lang="it-IT" dirty="0" err="1"/>
              <a:t>Ippodamia</a:t>
            </a:r>
            <a:r>
              <a:rPr lang="it-IT" dirty="0"/>
              <a:t> (detta </a:t>
            </a:r>
            <a:r>
              <a:rPr lang="it-IT" dirty="0" err="1"/>
              <a:t>Briseide</a:t>
            </a:r>
            <a:r>
              <a:rPr lang="it-IT" dirty="0"/>
              <a:t> perché figlia di </a:t>
            </a:r>
            <a:r>
              <a:rPr lang="it-IT" dirty="0" err="1"/>
              <a:t>Briseo</a:t>
            </a:r>
            <a:r>
              <a:rPr lang="it-IT" dirty="0"/>
              <a:t>, sacerdote di Apollo)</a:t>
            </a:r>
          </a:p>
          <a:p>
            <a:r>
              <a:rPr lang="it-IT" dirty="0"/>
              <a:t>Era una sacerdotessa troiana  di Apollo</a:t>
            </a:r>
          </a:p>
          <a:p>
            <a:r>
              <a:rPr lang="it-IT" dirty="0"/>
              <a:t>Fu rapita e resa schiava da Achille, mentre Agamennone rapì </a:t>
            </a:r>
            <a:r>
              <a:rPr lang="it-IT" dirty="0" err="1"/>
              <a:t>Criseide</a:t>
            </a:r>
            <a:r>
              <a:rPr lang="it-IT" dirty="0"/>
              <a:t> (figlia del sacerdote di Apollo </a:t>
            </a:r>
            <a:r>
              <a:rPr lang="it-IT" dirty="0" err="1"/>
              <a:t>Crise</a:t>
            </a:r>
            <a:r>
              <a:rPr lang="it-IT" dirty="0"/>
              <a:t>)</a:t>
            </a:r>
          </a:p>
          <a:p>
            <a:r>
              <a:rPr lang="it-IT" dirty="0"/>
              <a:t>Quando </a:t>
            </a:r>
            <a:r>
              <a:rPr lang="it-IT" dirty="0" err="1"/>
              <a:t>Crise</a:t>
            </a:r>
            <a:r>
              <a:rPr lang="it-IT" dirty="0"/>
              <a:t> minacciò i Greci di scatenare una pestilenza, gli fu restituita la figlia </a:t>
            </a:r>
            <a:r>
              <a:rPr lang="it-IT" dirty="0" err="1"/>
              <a:t>Crise</a:t>
            </a:r>
            <a:r>
              <a:rPr lang="it-IT" dirty="0"/>
              <a:t>, ma Agamennone pretese </a:t>
            </a:r>
            <a:r>
              <a:rPr lang="it-IT" dirty="0" err="1"/>
              <a:t>Briseide</a:t>
            </a:r>
            <a:r>
              <a:rPr lang="it-IT" dirty="0"/>
              <a:t>, scatenando l’ira di Achille</a:t>
            </a:r>
          </a:p>
          <a:p>
            <a:endParaRPr lang="it-IT" dirty="0"/>
          </a:p>
        </p:txBody>
      </p:sp>
      <p:pic>
        <p:nvPicPr>
          <p:cNvPr id="5" name="Segnaposto contenuto 4" descr="images.jpe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029200" y="1905000"/>
            <a:ext cx="2844800" cy="3657600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rgbClr val="FF0000"/>
                </a:solidFill>
              </a:rPr>
              <a:t>PATROCLO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/>
              <a:t>Migliore amico di Achille</a:t>
            </a:r>
          </a:p>
          <a:p>
            <a:r>
              <a:rPr lang="it-IT" dirty="0"/>
              <a:t>Indossa le armi di Achille, che si era ritirato dalla guerra</a:t>
            </a:r>
          </a:p>
          <a:p>
            <a:r>
              <a:rPr lang="it-IT" dirty="0"/>
              <a:t>Viene ucciso da Ettore e sarà vendicato da Achille</a:t>
            </a:r>
          </a:p>
          <a:p>
            <a:r>
              <a:rPr lang="it-IT" dirty="0"/>
              <a:t>Viene descritto come uomo di grande bontà e dolcezza (anche i suoi cavalli ne piangeranno la scomparsa)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endParaRPr lang="it-IT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5800" y="1417638"/>
            <a:ext cx="4330700" cy="525145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rgbClr val="FF0000"/>
                </a:solidFill>
              </a:rPr>
              <a:t>I TROIANI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810000" cy="4525963"/>
          </a:xfrm>
        </p:spPr>
        <p:txBody>
          <a:bodyPr>
            <a:normAutofit/>
          </a:bodyPr>
          <a:lstStyle/>
          <a:p>
            <a:r>
              <a:rPr lang="it-IT" sz="1800" dirty="0"/>
              <a:t>PARIDE</a:t>
            </a:r>
          </a:p>
          <a:p>
            <a:pPr>
              <a:buNone/>
            </a:pPr>
            <a:r>
              <a:rPr lang="it-IT" sz="1800" dirty="0"/>
              <a:t>Il nome significa “il riscattato”, perché nella prima guerra di Troia la sorella offrì un bottino per non farlo uccidere</a:t>
            </a:r>
          </a:p>
          <a:p>
            <a:pPr>
              <a:buNone/>
            </a:pPr>
            <a:r>
              <a:rPr lang="it-IT" sz="1800" dirty="0"/>
              <a:t>E’ il re di Troia, marito di </a:t>
            </a:r>
            <a:r>
              <a:rPr lang="it-IT" sz="1800" dirty="0" err="1"/>
              <a:t>Ecuba</a:t>
            </a:r>
            <a:r>
              <a:rPr lang="it-IT" sz="1800" dirty="0"/>
              <a:t>, da cui ebbe Ettore, Paride e Cassandra (ebbe in realtà 50 figli con donne diverse)</a:t>
            </a:r>
          </a:p>
          <a:p>
            <a:pPr>
              <a:buNone/>
            </a:pPr>
            <a:r>
              <a:rPr lang="it-IT" sz="1800" dirty="0"/>
              <a:t>E’ un ottimo guidatore di carri</a:t>
            </a:r>
          </a:p>
          <a:p>
            <a:pPr>
              <a:buNone/>
            </a:pPr>
            <a:r>
              <a:rPr lang="it-IT" sz="1800" dirty="0"/>
              <a:t>Muore per mano di </a:t>
            </a:r>
            <a:r>
              <a:rPr lang="it-IT" sz="1800" dirty="0" err="1"/>
              <a:t>Nottolemo</a:t>
            </a:r>
            <a:r>
              <a:rPr lang="it-IT" sz="1800" dirty="0"/>
              <a:t> (figlio di Achille) nell’ultimo assedio di troia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7200" y="1417638"/>
            <a:ext cx="4419600" cy="50419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rgbClr val="FF0000"/>
                </a:solidFill>
              </a:rPr>
              <a:t>ECUBA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it-IT" dirty="0"/>
              <a:t>Figlia del re di Tracia o del re di Frigia</a:t>
            </a:r>
          </a:p>
          <a:p>
            <a:r>
              <a:rPr lang="it-IT" dirty="0"/>
              <a:t>Fu madre di 19 dei 50 figli di </a:t>
            </a:r>
            <a:r>
              <a:rPr lang="it-IT" dirty="0" err="1"/>
              <a:t>Priamo</a:t>
            </a:r>
            <a:r>
              <a:rPr lang="it-IT" dirty="0"/>
              <a:t>, tra questi Ettore, Paride e Cassandra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4200" y="1417638"/>
            <a:ext cx="4292600" cy="470852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rgbClr val="FF0000"/>
                </a:solidFill>
              </a:rPr>
              <a:t>ETTORE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it-IT" dirty="0"/>
              <a:t>Figlio di </a:t>
            </a:r>
            <a:r>
              <a:rPr lang="it-IT" dirty="0" err="1"/>
              <a:t>Priamo</a:t>
            </a:r>
            <a:r>
              <a:rPr lang="it-IT" dirty="0"/>
              <a:t> e di </a:t>
            </a:r>
            <a:r>
              <a:rPr lang="it-IT" dirty="0" err="1"/>
              <a:t>Ecuba</a:t>
            </a:r>
            <a:r>
              <a:rPr lang="it-IT" dirty="0"/>
              <a:t>, fratello di Paride</a:t>
            </a:r>
          </a:p>
          <a:p>
            <a:r>
              <a:rPr lang="it-IT" dirty="0"/>
              <a:t>Sposa </a:t>
            </a:r>
            <a:r>
              <a:rPr lang="it-IT" dirty="0" err="1"/>
              <a:t>Andromaca</a:t>
            </a:r>
            <a:r>
              <a:rPr lang="it-IT" dirty="0"/>
              <a:t> ed è padre di </a:t>
            </a:r>
            <a:r>
              <a:rPr lang="it-IT" dirty="0" err="1"/>
              <a:t>Astianatte</a:t>
            </a:r>
            <a:endParaRPr lang="it-IT" dirty="0"/>
          </a:p>
          <a:p>
            <a:r>
              <a:rPr lang="it-IT" dirty="0"/>
              <a:t>E’ un guerriero forte e valoroso, anche se nel combattimento contro Achille si dà alla fuga prima di affrontarlo</a:t>
            </a:r>
          </a:p>
          <a:p>
            <a:r>
              <a:rPr lang="it-IT" dirty="0"/>
              <a:t>Difende la città di Troia e muore per mano di Achille (anche suo figlio morirà per mano del figlio di Achille </a:t>
            </a:r>
            <a:r>
              <a:rPr lang="it-IT" dirty="0" err="1"/>
              <a:t>Nottolemo</a:t>
            </a:r>
            <a:r>
              <a:rPr lang="it-IT" dirty="0"/>
              <a:t>)</a:t>
            </a:r>
          </a:p>
          <a:p>
            <a:endParaRPr lang="it-IT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endParaRPr lang="it-IT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8200" y="1219200"/>
            <a:ext cx="4038600" cy="5207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rgbClr val="FF0000"/>
                </a:solidFill>
              </a:rPr>
              <a:t>ANDROMACA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/>
              <a:t>Il nome significa “colei che combatte gli uomini”</a:t>
            </a:r>
          </a:p>
          <a:p>
            <a:r>
              <a:rPr lang="it-IT" dirty="0"/>
              <a:t>Fu rapita e portata a Troia per dare un erede a Ettore, anche se poi se ne innamorò</a:t>
            </a:r>
          </a:p>
          <a:p>
            <a:r>
              <a:rPr lang="it-IT" dirty="0"/>
              <a:t>Perde il marito e il figlio nella guerra di Troia</a:t>
            </a:r>
          </a:p>
          <a:p>
            <a:r>
              <a:rPr lang="it-IT" dirty="0"/>
              <a:t>Cerca invano di convincere Ettore a non combattere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endParaRPr lang="it-IT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8200" y="1417638"/>
            <a:ext cx="4203700" cy="521335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rgbClr val="FF0000"/>
                </a:solidFill>
              </a:rPr>
              <a:t>CASSANDRA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it-IT" dirty="0"/>
              <a:t>Figlia di </a:t>
            </a:r>
            <a:r>
              <a:rPr lang="it-IT" dirty="0" err="1"/>
              <a:t>Ecuba</a:t>
            </a:r>
            <a:r>
              <a:rPr lang="it-IT" dirty="0"/>
              <a:t> e </a:t>
            </a:r>
            <a:r>
              <a:rPr lang="it-IT" dirty="0" err="1"/>
              <a:t>Priamo</a:t>
            </a:r>
            <a:r>
              <a:rPr lang="it-IT" dirty="0"/>
              <a:t>, sorella di Ettore e Paride</a:t>
            </a:r>
          </a:p>
          <a:p>
            <a:r>
              <a:rPr lang="it-IT" dirty="0"/>
              <a:t>Gemella di </a:t>
            </a:r>
            <a:r>
              <a:rPr lang="it-IT" dirty="0" err="1"/>
              <a:t>Eleno</a:t>
            </a:r>
            <a:endParaRPr lang="it-IT" dirty="0"/>
          </a:p>
          <a:p>
            <a:r>
              <a:rPr lang="it-IT" dirty="0"/>
              <a:t>Sacerdotessa di Apollo e preveggente (dono della profezia)</a:t>
            </a:r>
          </a:p>
          <a:p>
            <a:r>
              <a:rPr lang="it-IT" dirty="0"/>
              <a:t>Apollo, per guadagnare il suo amore, le donò la dote profetica, ma lei non ricambiò il suo amore, così il dio la condannò a essere inascoltata</a:t>
            </a:r>
          </a:p>
          <a:p>
            <a:r>
              <a:rPr lang="it-IT" dirty="0"/>
              <a:t>Predisse che il fratello Paride avrebbe causato la distruzione di Troia (il piccolo fu mandato sul monte Ida, ma si salvò)</a:t>
            </a:r>
          </a:p>
          <a:p>
            <a:r>
              <a:rPr lang="it-IT" dirty="0"/>
              <a:t>Predisse il rapimento di Elena, la guerra, la presenza di guerrieri nel cavallo di legno e la distruzione della città</a:t>
            </a:r>
          </a:p>
          <a:p>
            <a:r>
              <a:rPr lang="it-IT" dirty="0"/>
              <a:t>Fu sempre inascoltata</a:t>
            </a:r>
          </a:p>
          <a:p>
            <a:r>
              <a:rPr lang="it-IT" dirty="0"/>
              <a:t>Fu rapita da Agamennone alla fine della guerra, predisse la sua rovina, ma non fu creduta (la moglie di Agamennone lo fece uccidere e morì anche Cassandra)</a:t>
            </a:r>
          </a:p>
          <a:p>
            <a:endParaRPr lang="it-IT" dirty="0"/>
          </a:p>
          <a:p>
            <a:endParaRPr lang="it-IT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endParaRPr lang="it-IT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8200" y="1417638"/>
            <a:ext cx="4121150" cy="5080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rgbClr val="FF0000"/>
                </a:solidFill>
              </a:rPr>
              <a:t>ENEA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it-IT" dirty="0"/>
              <a:t>Figlio di </a:t>
            </a:r>
            <a:r>
              <a:rPr lang="it-IT" dirty="0" err="1"/>
              <a:t>Anchise</a:t>
            </a:r>
            <a:r>
              <a:rPr lang="it-IT" dirty="0"/>
              <a:t> (cugino di </a:t>
            </a:r>
            <a:r>
              <a:rPr lang="it-IT" dirty="0" err="1"/>
              <a:t>Priamo</a:t>
            </a:r>
            <a:r>
              <a:rPr lang="it-IT" dirty="0"/>
              <a:t>) e di Venere</a:t>
            </a:r>
          </a:p>
          <a:p>
            <a:r>
              <a:rPr lang="it-IT" dirty="0"/>
              <a:t>Principe dei </a:t>
            </a:r>
            <a:r>
              <a:rPr lang="it-IT" dirty="0" err="1"/>
              <a:t>Dardani</a:t>
            </a:r>
            <a:endParaRPr lang="it-IT" dirty="0"/>
          </a:p>
          <a:p>
            <a:r>
              <a:rPr lang="it-IT" dirty="0"/>
              <a:t>Guerriero valoroso, combatte contro i Greci</a:t>
            </a:r>
          </a:p>
          <a:p>
            <a:r>
              <a:rPr lang="it-IT" dirty="0"/>
              <a:t>Dopo la distruzione di Troia, approda nel Lazio e sposa la figlia del re Latino, Lavinia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8200" y="1417638"/>
            <a:ext cx="4038600" cy="5357812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rgbClr val="FF0000"/>
                </a:solidFill>
              </a:rPr>
              <a:t>PARIDE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it-IT" dirty="0"/>
              <a:t>Figlio di </a:t>
            </a:r>
            <a:r>
              <a:rPr lang="it-IT" dirty="0" err="1"/>
              <a:t>Priamo</a:t>
            </a:r>
            <a:r>
              <a:rPr lang="it-IT" dirty="0"/>
              <a:t> e di </a:t>
            </a:r>
            <a:r>
              <a:rPr lang="it-IT" dirty="0" err="1"/>
              <a:t>Ecuba</a:t>
            </a:r>
            <a:endParaRPr lang="it-IT" dirty="0"/>
          </a:p>
          <a:p>
            <a:r>
              <a:rPr lang="it-IT" dirty="0"/>
              <a:t>Dopo la profezia di Cassandra (sua sorella), fu abbandonato nel monte Ida(anche sua madre </a:t>
            </a:r>
            <a:r>
              <a:rPr lang="it-IT" dirty="0" err="1"/>
              <a:t>Ecuba</a:t>
            </a:r>
            <a:r>
              <a:rPr lang="it-IT" dirty="0"/>
              <a:t> aveva sognato di partorire serpi) </a:t>
            </a:r>
          </a:p>
          <a:p>
            <a:r>
              <a:rPr lang="it-IT" dirty="0"/>
              <a:t>Fu allevato per </a:t>
            </a:r>
            <a:r>
              <a:rPr lang="it-IT" dirty="0" err="1"/>
              <a:t>5</a:t>
            </a:r>
            <a:r>
              <a:rPr lang="it-IT" dirty="0"/>
              <a:t> giorni da un’orsa e cresciuto da un pastore</a:t>
            </a:r>
          </a:p>
          <a:p>
            <a:r>
              <a:rPr lang="it-IT" dirty="0"/>
              <a:t>Era di una </a:t>
            </a:r>
            <a:r>
              <a:rPr lang="it-IT"/>
              <a:t>bellezza folgorante</a:t>
            </a:r>
          </a:p>
          <a:p>
            <a:r>
              <a:rPr lang="it-IT" dirty="0"/>
              <a:t>Fu scelto dagli dei come giudice nella disputa per chi fosse la più bella tra le dee Era, Afrodite e Atena</a:t>
            </a:r>
          </a:p>
          <a:p>
            <a:r>
              <a:rPr lang="it-IT" dirty="0"/>
              <a:t>Afrodite gli promise Elena, così lui la scelse come più bella</a:t>
            </a:r>
          </a:p>
          <a:p>
            <a:r>
              <a:rPr lang="it-IT" dirty="0"/>
              <a:t>Rapì Elena e causò lo scoppio della guerra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endParaRPr lang="it-IT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8200" y="1600199"/>
            <a:ext cx="4038600" cy="452596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</TotalTime>
  <Words>1750</Words>
  <Application>Microsoft Office PowerPoint</Application>
  <PresentationFormat>Presentazione su schermo (4:3)</PresentationFormat>
  <Paragraphs>128</Paragraphs>
  <Slides>19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19</vt:i4>
      </vt:variant>
    </vt:vector>
  </HeadingPairs>
  <TitlesOfParts>
    <vt:vector size="22" baseType="lpstr">
      <vt:lpstr>Arial</vt:lpstr>
      <vt:lpstr>Calibri</vt:lpstr>
      <vt:lpstr>Tema di Office</vt:lpstr>
      <vt:lpstr>GLI EROI OMERICI</vt:lpstr>
      <vt:lpstr>EROE GRECO: CARATTERISTICHE</vt:lpstr>
      <vt:lpstr>LE ARMI</vt:lpstr>
      <vt:lpstr>I GRECI</vt:lpstr>
      <vt:lpstr>AGAMENNONE</vt:lpstr>
      <vt:lpstr>MENELAO</vt:lpstr>
      <vt:lpstr>ELENA</vt:lpstr>
      <vt:lpstr>ULISSE</vt:lpstr>
      <vt:lpstr>DIOMEDE</vt:lpstr>
      <vt:lpstr>AIACE</vt:lpstr>
      <vt:lpstr>BRISEIDE</vt:lpstr>
      <vt:lpstr>PATROCLO</vt:lpstr>
      <vt:lpstr>I TROIANI</vt:lpstr>
      <vt:lpstr>ECUBA</vt:lpstr>
      <vt:lpstr>ETTORE</vt:lpstr>
      <vt:lpstr>ANDROMACA</vt:lpstr>
      <vt:lpstr>CASSANDRA</vt:lpstr>
      <vt:lpstr>ENEA</vt:lpstr>
      <vt:lpstr>PARIDE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GLI EROI OMERICI</dc:title>
  <dc:creator>Emanuela</dc:creator>
  <cp:lastModifiedBy>emanuela amici</cp:lastModifiedBy>
  <cp:revision>35</cp:revision>
  <dcterms:created xsi:type="dcterms:W3CDTF">2015-10-10T10:03:28Z</dcterms:created>
  <dcterms:modified xsi:type="dcterms:W3CDTF">2019-09-09T19:18:45Z</dcterms:modified>
</cp:coreProperties>
</file>