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08788" cy="99425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554" autoAdjust="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FC582E-1183-4799-BE9A-8F87D9D88E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B4DA045-63A6-4AB3-B84D-3BA3E0C66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D0E7CB-FFEB-4897-B760-760CBFC5B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7D4676-8BAA-494B-BEC9-BDE9429D7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10BB14-FEB0-4C1C-80E9-56769A2E9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027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B93C98-88D1-43DC-B73A-4504960DA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DE86FC-6A0E-49F8-BDC4-B517FB685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0AB654-F8E8-41B7-A96C-A3FB2840F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194FD66-D6CF-4A77-9CAB-E77F31442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04FEAD-1DCF-4F87-8EF5-D2DE06A2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7684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BD4AC9-5249-46A9-AAD0-38E1878A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A5EEB33-2083-464F-A961-224FFABE6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2AA7A23-A3BA-4C83-933B-E7812D7C1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DBCC65-E5F7-4BB7-B4D5-8B066A89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49D971-0095-4CD1-A1A6-98161C8F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433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242592-722C-49D2-8D5A-95340EF19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BAB2B1-13AC-4ED0-8A96-5315CDD428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05B766F-DB58-4BD2-A993-55975BEEE8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89F6BB0-A93B-47DE-8A7C-A1A435A8C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889792F-9C56-417A-B9E7-0474CDAB7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667E97F-82EB-4DF3-8917-A0EEF541E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633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ED3718-64E1-41E3-83C1-D0B173FD7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4D3753C-E6F4-4CF3-9264-856ABE43B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6F2EAEB-0481-4A49-A285-DD32F2AC9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33627F4-0B6B-4990-B2E6-14F29AF63D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6B49066-CD31-4719-BC5C-8E02357D5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8AE4D76-F94D-49E9-939B-3D5F7F986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6DFFFC5-D529-4A01-8151-09DC61D38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2062989-E3AD-48C9-8E7E-EE22F464E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481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E4F128-EB70-4DFB-8BEB-75D37488B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CF59BE2-F900-4EEE-BA0F-BFF505C6B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9937385-79DB-4431-AF12-8C5EBACC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D8E63DD-9151-4C5E-A420-DD74220F2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120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0D7805C-ABA4-4AB6-A4FD-B929B3662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ED72E44-B954-4F21-8C21-E6D3DE3C9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92AF942-D34A-4D91-9A0C-A30DAA394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568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6B4B01-FB23-45BD-80DF-0C06A1FB0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8DA5A9-DF92-43B3-AFAD-7560BCED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20F03DC-5DB1-4F9F-829D-2962404D1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C79F874-9926-42D7-BA11-BA060578A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A1C7BB-75DA-4B09-B06B-B37EF867B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4E1FF9-6844-4209-A449-55EE2E422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1498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F1838B-40CB-46A7-9900-EE6C93AAE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6C828A3-D86D-4AFF-B89F-C929CBDCB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8A9DB82-53C7-4321-9223-B29F46B20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54BE780-E3C1-4986-B790-2A2549987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49735EF-F5A6-48BA-B649-FB27C0965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14DC87C-F1F6-46A4-A2A1-E78293531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6699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853A10-6A49-46C6-A832-3B6C57AC6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F1BBBA0-2AC6-444B-88B3-A8D4A8747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3D9DC4-DDBF-4CB7-A99B-1C27E52B3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F170C9-F117-4D74-938A-C569997BF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4701FE-A641-4E7A-A443-05DADEA1D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6927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0AF053D-2B62-45BD-92B5-F73EF39BE3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359F43A-8D4D-48B0-8865-59FACAB57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796ECBF-F969-4C79-9A6D-00AD0ED59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ADB432-17FB-4438-967A-93D3698D1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1F4DEF-169F-4892-BB99-23D687EF1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869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E0F49EB-4F28-409B-84FC-A41EA1AF8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F87F5A-8C53-4C21-8AE6-5EF97C2CD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BABA58-E5C4-44EE-AB16-0951C7448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7842B-2410-49BC-AFE3-D2FFD41CEEB5}" type="datetimeFigureOut">
              <a:rPr lang="it-IT" smtClean="0"/>
              <a:t>07/11/2020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6ADB2C5-7CE0-4177-A25F-2AE74E6188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863442-EAE0-40E4-BA0D-F9C6A2CD44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7B6E1-A19C-4D99-9852-2EB08A327F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606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50ABB0-B588-4274-A14A-54D1952B11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ANALISI LOGICA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4CA04C-93E1-4BBB-B893-A95A6FAA5B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4960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59F3942-E821-4CEE-8E8B-CCD645B56735}"/>
              </a:ext>
            </a:extLst>
          </p:cNvPr>
          <p:cNvSpPr txBox="1"/>
          <p:nvPr/>
        </p:nvSpPr>
        <p:spPr>
          <a:xfrm>
            <a:off x="4518991" y="2729948"/>
            <a:ext cx="2478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ANALISI LOGICA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9D67FA39-3B04-4CE9-8A4E-EA0B619D1899}"/>
              </a:ext>
            </a:extLst>
          </p:cNvPr>
          <p:cNvCxnSpPr>
            <a:cxnSpLocks/>
          </p:cNvCxnSpPr>
          <p:nvPr/>
        </p:nvCxnSpPr>
        <p:spPr>
          <a:xfrm flipH="1">
            <a:off x="3578087" y="2930003"/>
            <a:ext cx="6891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995321E1-9118-4E91-9971-61D36D29ED29}"/>
              </a:ext>
            </a:extLst>
          </p:cNvPr>
          <p:cNvCxnSpPr>
            <a:cxnSpLocks/>
          </p:cNvCxnSpPr>
          <p:nvPr/>
        </p:nvCxnSpPr>
        <p:spPr>
          <a:xfrm flipV="1">
            <a:off x="6467061" y="2011335"/>
            <a:ext cx="716942" cy="657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4D49E4D7-1EBD-4035-815C-AF5E04AC7420}"/>
              </a:ext>
            </a:extLst>
          </p:cNvPr>
          <p:cNvCxnSpPr>
            <a:cxnSpLocks/>
          </p:cNvCxnSpPr>
          <p:nvPr/>
        </p:nvCxnSpPr>
        <p:spPr>
          <a:xfrm flipV="1">
            <a:off x="6467061" y="2860818"/>
            <a:ext cx="870466" cy="146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15639692-37E2-4FA5-A72D-EC71F49BE63C}"/>
              </a:ext>
            </a:extLst>
          </p:cNvPr>
          <p:cNvCxnSpPr>
            <a:cxnSpLocks/>
          </p:cNvCxnSpPr>
          <p:nvPr/>
        </p:nvCxnSpPr>
        <p:spPr>
          <a:xfrm flipV="1">
            <a:off x="5327374" y="1988462"/>
            <a:ext cx="0" cy="509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7914AF8-B39E-4655-991C-F2A60A616B65}"/>
              </a:ext>
            </a:extLst>
          </p:cNvPr>
          <p:cNvSpPr txBox="1"/>
          <p:nvPr/>
        </p:nvSpPr>
        <p:spPr>
          <a:xfrm>
            <a:off x="4253950" y="581112"/>
            <a:ext cx="29817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COSA STUDIA?</a:t>
            </a:r>
          </a:p>
          <a:p>
            <a:r>
              <a:rPr lang="it-IT" sz="1600" dirty="0"/>
              <a:t>STUDIA E </a:t>
            </a:r>
            <a:r>
              <a:rPr lang="it-IT" sz="1600" u="sng" dirty="0"/>
              <a:t>ANALIZZA I PRINCIPALI ELEMENTI DI UNA FRASE</a:t>
            </a:r>
            <a:r>
              <a:rPr lang="it-IT" sz="1600" dirty="0"/>
              <a:t>, LA LORO </a:t>
            </a:r>
            <a:r>
              <a:rPr lang="it-IT" sz="1600" u="sng" dirty="0"/>
              <a:t>FUNZIONE</a:t>
            </a:r>
            <a:r>
              <a:rPr lang="it-IT" sz="1600" dirty="0"/>
              <a:t> E I LORO </a:t>
            </a:r>
            <a:r>
              <a:rPr lang="it-IT" sz="1600" u="sng" dirty="0"/>
              <a:t>LEGAMI LOGICI 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E0EE060-D0A2-4A17-96D9-2AA229122459}"/>
              </a:ext>
            </a:extLst>
          </p:cNvPr>
          <p:cNvSpPr txBox="1"/>
          <p:nvPr/>
        </p:nvSpPr>
        <p:spPr>
          <a:xfrm>
            <a:off x="7524382" y="1187528"/>
            <a:ext cx="3458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A COSA SERVE?</a:t>
            </a:r>
          </a:p>
          <a:p>
            <a:r>
              <a:rPr lang="it-IT" sz="1600" dirty="0"/>
              <a:t>ARRICCHISCE LA CONOSCENZA DELLA LINGUA E </a:t>
            </a:r>
            <a:r>
              <a:rPr lang="it-IT" sz="1600" u="sng" dirty="0"/>
              <a:t>RAFFORZA LA LOGICA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3BBF5BC0-3EFF-4FE6-B6A0-249FFDBDF098}"/>
              </a:ext>
            </a:extLst>
          </p:cNvPr>
          <p:cNvSpPr txBox="1"/>
          <p:nvPr/>
        </p:nvSpPr>
        <p:spPr>
          <a:xfrm>
            <a:off x="304808" y="2216108"/>
            <a:ext cx="32202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QUALI ELEMENTI DELLA FRASE STUDIA?</a:t>
            </a:r>
          </a:p>
          <a:p>
            <a:r>
              <a:rPr lang="it-IT" sz="1600" dirty="0"/>
              <a:t>L’ANALISI LOGICA STUDIA GLI ELEMENTI DELLA </a:t>
            </a:r>
          </a:p>
          <a:p>
            <a:r>
              <a:rPr lang="it-IT" sz="1600" b="1" u="sng" dirty="0"/>
              <a:t>FRASE MINIMA </a:t>
            </a:r>
            <a:r>
              <a:rPr lang="it-IT" sz="1600" dirty="0"/>
              <a:t>E DELLA </a:t>
            </a:r>
            <a:r>
              <a:rPr lang="it-IT" sz="1600" b="1" u="sng" dirty="0"/>
              <a:t>FRASE     </a:t>
            </a:r>
            <a:r>
              <a:rPr lang="it-IT" sz="1600" b="1" dirty="0"/>
              <a:t>		    </a:t>
            </a:r>
            <a:r>
              <a:rPr lang="it-IT" sz="1600" b="1" u="sng" dirty="0"/>
              <a:t>ESTESA</a:t>
            </a:r>
          </a:p>
          <a:p>
            <a:endParaRPr lang="it-IT" sz="1600" b="1" dirty="0"/>
          </a:p>
        </p:txBody>
      </p: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6EC73C6B-97C5-41D9-BEE7-F2ED73209B6F}"/>
              </a:ext>
            </a:extLst>
          </p:cNvPr>
          <p:cNvCxnSpPr>
            <a:cxnSpLocks/>
          </p:cNvCxnSpPr>
          <p:nvPr/>
        </p:nvCxnSpPr>
        <p:spPr>
          <a:xfrm>
            <a:off x="1000539" y="3593884"/>
            <a:ext cx="1" cy="395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F2CB595C-2767-483A-92A8-649122DEB793}"/>
              </a:ext>
            </a:extLst>
          </p:cNvPr>
          <p:cNvCxnSpPr>
            <a:cxnSpLocks/>
          </p:cNvCxnSpPr>
          <p:nvPr/>
        </p:nvCxnSpPr>
        <p:spPr>
          <a:xfrm>
            <a:off x="2570922" y="3869418"/>
            <a:ext cx="0" cy="344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B5FDAFA7-BDFF-4CCA-B261-CB9B113D0E82}"/>
              </a:ext>
            </a:extLst>
          </p:cNvPr>
          <p:cNvSpPr txBox="1"/>
          <p:nvPr/>
        </p:nvSpPr>
        <p:spPr>
          <a:xfrm>
            <a:off x="304807" y="4041804"/>
            <a:ext cx="1338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FORMATA DAL </a:t>
            </a:r>
            <a:r>
              <a:rPr lang="it-IT" sz="1400" b="1" u="sng" dirty="0"/>
              <a:t>SOGGETTO</a:t>
            </a:r>
            <a:r>
              <a:rPr lang="it-IT" sz="1400" dirty="0"/>
              <a:t> (ciò di cui si parla) E DAL </a:t>
            </a:r>
            <a:r>
              <a:rPr lang="it-IT" sz="1400" b="1" u="sng" dirty="0"/>
              <a:t>VERBO</a:t>
            </a:r>
            <a:r>
              <a:rPr lang="it-IT" sz="1400" b="1" dirty="0"/>
              <a:t> </a:t>
            </a:r>
            <a:r>
              <a:rPr lang="it-IT" sz="1400" dirty="0"/>
              <a:t> </a:t>
            </a:r>
          </a:p>
        </p:txBody>
      </p:sp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DC78323D-D9F4-4FA2-AF7C-1D1CD36B361C}"/>
              </a:ext>
            </a:extLst>
          </p:cNvPr>
          <p:cNvCxnSpPr>
            <a:cxnSpLocks/>
          </p:cNvCxnSpPr>
          <p:nvPr/>
        </p:nvCxnSpPr>
        <p:spPr>
          <a:xfrm>
            <a:off x="1000539" y="4995911"/>
            <a:ext cx="0" cy="3578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1E65969D-696A-48A3-973B-4F3CB6C4C552}"/>
              </a:ext>
            </a:extLst>
          </p:cNvPr>
          <p:cNvSpPr txBox="1"/>
          <p:nvPr/>
        </p:nvSpPr>
        <p:spPr>
          <a:xfrm>
            <a:off x="304806" y="5409766"/>
            <a:ext cx="3485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IL VERBO E’ DETTO </a:t>
            </a:r>
            <a:r>
              <a:rPr lang="it-IT" sz="1200" b="1" u="sng" dirty="0"/>
              <a:t>PREDICATO</a:t>
            </a:r>
            <a:r>
              <a:rPr lang="it-IT" sz="1200" dirty="0"/>
              <a:t> E PUO’ ESSERE:</a:t>
            </a:r>
          </a:p>
          <a:p>
            <a:pPr marL="285750" indent="-285750">
              <a:buFontTx/>
              <a:buChar char="-"/>
            </a:pPr>
            <a:r>
              <a:rPr lang="it-IT" sz="1200" b="1" u="sng" dirty="0"/>
              <a:t>PREDICATO NOMINALE</a:t>
            </a:r>
            <a:r>
              <a:rPr lang="it-IT" sz="1200" dirty="0"/>
              <a:t>: VERBO ESSERE SEGUITO DA UN NOME/AGGETTIVO </a:t>
            </a:r>
          </a:p>
          <a:p>
            <a:pPr marL="285750" indent="-285750">
              <a:buFontTx/>
              <a:buChar char="-"/>
            </a:pPr>
            <a:r>
              <a:rPr lang="it-IT" sz="1200" b="1" u="sng" dirty="0"/>
              <a:t>PREDICATO VERBALE</a:t>
            </a:r>
            <a:r>
              <a:rPr lang="it-IT" sz="1200" dirty="0"/>
              <a:t>: TUTTI GLI ALTRI VERBI O IL VERBO ESSERE SEGUITO DA: VERBO AL PARTICIPIO, PREPOSIZIONE, AVVERBIO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BFA16D02-DDC2-4997-A9A6-C09FAD0D64A1}"/>
              </a:ext>
            </a:extLst>
          </p:cNvPr>
          <p:cNvSpPr txBox="1"/>
          <p:nvPr/>
        </p:nvSpPr>
        <p:spPr>
          <a:xfrm>
            <a:off x="2186608" y="4196950"/>
            <a:ext cx="22528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FORMATA DAL </a:t>
            </a:r>
            <a:r>
              <a:rPr lang="it-IT" sz="1400" b="1" u="sng" dirty="0"/>
              <a:t>SOGGETTO</a:t>
            </a:r>
            <a:r>
              <a:rPr lang="it-IT" sz="1400" dirty="0"/>
              <a:t>, DAL </a:t>
            </a:r>
            <a:r>
              <a:rPr lang="it-IT" sz="1400" b="1" u="sng" dirty="0"/>
              <a:t>VERBO</a:t>
            </a:r>
            <a:r>
              <a:rPr lang="it-IT" sz="1400" dirty="0"/>
              <a:t> E DALLE </a:t>
            </a:r>
            <a:r>
              <a:rPr lang="it-IT" sz="1400" b="1" u="sng" dirty="0"/>
              <a:t>ESPANSIONI</a:t>
            </a:r>
          </a:p>
        </p:txBody>
      </p:sp>
      <p:cxnSp>
        <p:nvCxnSpPr>
          <p:cNvPr id="47" name="Connettore 2 46">
            <a:extLst>
              <a:ext uri="{FF2B5EF4-FFF2-40B4-BE49-F238E27FC236}">
                <a16:creationId xmlns:a16="http://schemas.microsoft.com/office/drawing/2014/main" id="{45D132B1-B24B-4809-ADCC-916F57006D14}"/>
              </a:ext>
            </a:extLst>
          </p:cNvPr>
          <p:cNvCxnSpPr>
            <a:cxnSpLocks/>
          </p:cNvCxnSpPr>
          <p:nvPr/>
        </p:nvCxnSpPr>
        <p:spPr>
          <a:xfrm flipV="1">
            <a:off x="3578087" y="4857387"/>
            <a:ext cx="86138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C048C2BC-3889-486C-A373-214D0C72B81A}"/>
              </a:ext>
            </a:extLst>
          </p:cNvPr>
          <p:cNvSpPr txBox="1"/>
          <p:nvPr/>
        </p:nvSpPr>
        <p:spPr>
          <a:xfrm>
            <a:off x="4717760" y="4332548"/>
            <a:ext cx="216009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LE </a:t>
            </a:r>
            <a:r>
              <a:rPr lang="it-IT" sz="1400" b="1" u="sng" dirty="0"/>
              <a:t>ESPANSIONI</a:t>
            </a:r>
            <a:r>
              <a:rPr lang="it-IT" sz="1400" b="1" dirty="0"/>
              <a:t> </a:t>
            </a:r>
            <a:r>
              <a:rPr lang="it-IT" sz="1400" dirty="0"/>
              <a:t>SONO GLI ELEMENTI CHE ARRICCHISCONO LA FRASE MINIMA. POSSONO ESSERE DI DUE TIPI:</a:t>
            </a:r>
          </a:p>
          <a:p>
            <a:pPr marL="285750" indent="-285750">
              <a:buFontTx/>
              <a:buChar char="-"/>
            </a:pPr>
            <a:r>
              <a:rPr lang="it-IT" sz="1400" b="1" u="sng" dirty="0"/>
              <a:t>DIRETTE</a:t>
            </a:r>
            <a:r>
              <a:rPr lang="it-IT" sz="1400" dirty="0"/>
              <a:t>: NON SONO INTRODOTTI DA PREPOSIZIONI</a:t>
            </a:r>
          </a:p>
          <a:p>
            <a:pPr marL="285750" indent="-285750">
              <a:buFontTx/>
              <a:buChar char="-"/>
            </a:pPr>
            <a:r>
              <a:rPr lang="it-IT" sz="1400" b="1" u="sng" dirty="0"/>
              <a:t>INDIRETTE</a:t>
            </a:r>
            <a:r>
              <a:rPr lang="it-IT" sz="1400" dirty="0"/>
              <a:t>: SONO INTRODOTTE DA PREPOSIZIONI</a:t>
            </a:r>
          </a:p>
        </p:txBody>
      </p:sp>
      <p:cxnSp>
        <p:nvCxnSpPr>
          <p:cNvPr id="55" name="Connettore 2 54">
            <a:extLst>
              <a:ext uri="{FF2B5EF4-FFF2-40B4-BE49-F238E27FC236}">
                <a16:creationId xmlns:a16="http://schemas.microsoft.com/office/drawing/2014/main" id="{DAF2DFB0-A7F8-46FE-A240-A019D5D5E205}"/>
              </a:ext>
            </a:extLst>
          </p:cNvPr>
          <p:cNvCxnSpPr>
            <a:cxnSpLocks/>
            <a:stCxn id="52" idx="3"/>
          </p:cNvCxnSpPr>
          <p:nvPr/>
        </p:nvCxnSpPr>
        <p:spPr>
          <a:xfrm flipV="1">
            <a:off x="6877857" y="5247861"/>
            <a:ext cx="715636" cy="315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>
            <a:extLst>
              <a:ext uri="{FF2B5EF4-FFF2-40B4-BE49-F238E27FC236}">
                <a16:creationId xmlns:a16="http://schemas.microsoft.com/office/drawing/2014/main" id="{94E9AEE3-4DD7-407C-86D7-F20161012139}"/>
              </a:ext>
            </a:extLst>
          </p:cNvPr>
          <p:cNvCxnSpPr>
            <a:cxnSpLocks/>
          </p:cNvCxnSpPr>
          <p:nvPr/>
        </p:nvCxnSpPr>
        <p:spPr>
          <a:xfrm>
            <a:off x="6877857" y="5596423"/>
            <a:ext cx="5499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C50452D5-7462-48B9-8989-FF60A81785A0}"/>
              </a:ext>
            </a:extLst>
          </p:cNvPr>
          <p:cNvSpPr txBox="1"/>
          <p:nvPr/>
        </p:nvSpPr>
        <p:spPr>
          <a:xfrm>
            <a:off x="7593493" y="5094618"/>
            <a:ext cx="4108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u="sng" dirty="0"/>
              <a:t>COMPLEMENTO OGGETTO</a:t>
            </a:r>
            <a:r>
              <a:rPr lang="it-IT" sz="1200" u="sng" dirty="0"/>
              <a:t>,</a:t>
            </a:r>
            <a:r>
              <a:rPr lang="it-IT" sz="1200" dirty="0"/>
              <a:t> CHE RISPONDE ALLA DOMANDA CHI?/CHE COSA? Es: Marco mangia </a:t>
            </a:r>
            <a:r>
              <a:rPr lang="it-IT" sz="1200" u="sng" dirty="0"/>
              <a:t>una mela</a:t>
            </a:r>
          </a:p>
          <a:p>
            <a:r>
              <a:rPr lang="it-IT" sz="1200" b="1" u="sng" dirty="0"/>
              <a:t>ATTRIBUTI</a:t>
            </a:r>
            <a:r>
              <a:rPr lang="it-IT" sz="1200" b="1" dirty="0"/>
              <a:t> </a:t>
            </a:r>
            <a:r>
              <a:rPr lang="it-IT" sz="1200" dirty="0"/>
              <a:t>(OSSIA GLI AGGETTIVI). Es: Ho visto una </a:t>
            </a:r>
            <a:r>
              <a:rPr lang="it-IT" sz="1200" u="sng" dirty="0"/>
              <a:t>bella</a:t>
            </a:r>
            <a:r>
              <a:rPr lang="it-IT" sz="1200" dirty="0"/>
              <a:t> casa</a:t>
            </a:r>
          </a:p>
          <a:p>
            <a:r>
              <a:rPr lang="it-IT" sz="1200" b="1" u="sng" dirty="0"/>
              <a:t>APPOSIZIONI</a:t>
            </a:r>
            <a:r>
              <a:rPr lang="it-IT" sz="1200" b="1" dirty="0"/>
              <a:t> </a:t>
            </a:r>
            <a:r>
              <a:rPr lang="it-IT" sz="1200" dirty="0"/>
              <a:t>(NOMI COMUNI </a:t>
            </a:r>
            <a:r>
              <a:rPr lang="it-IT" sz="1200"/>
              <a:t>VICINI AD ALTRI NOMI), </a:t>
            </a:r>
            <a:r>
              <a:rPr lang="it-IT" sz="1200" dirty="0"/>
              <a:t>Es: il </a:t>
            </a:r>
            <a:r>
              <a:rPr lang="it-IT" sz="1200" u="sng" dirty="0"/>
              <a:t>dottor</a:t>
            </a:r>
            <a:r>
              <a:rPr lang="it-IT" sz="1200" dirty="0"/>
              <a:t> Rossi riceve il lunedì</a:t>
            </a:r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677A0DFE-2CA4-42FA-B0F1-369D2CC686DA}"/>
              </a:ext>
            </a:extLst>
          </p:cNvPr>
          <p:cNvSpPr txBox="1"/>
          <p:nvPr/>
        </p:nvSpPr>
        <p:spPr>
          <a:xfrm>
            <a:off x="7579014" y="6143049"/>
            <a:ext cx="4392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I COMPLEMENTI</a:t>
            </a:r>
            <a:r>
              <a:rPr lang="it-IT" sz="1200" dirty="0"/>
              <a:t>, CHE HANNO NOMI DIVERSI A SECONDA DELLA DOMANDA A CUI RISPONDONO. Esempio: </a:t>
            </a:r>
          </a:p>
          <a:p>
            <a:r>
              <a:rPr lang="it-IT" sz="1200" dirty="0" err="1"/>
              <a:t>Compl</a:t>
            </a:r>
            <a:r>
              <a:rPr lang="it-IT" sz="1200" dirty="0"/>
              <a:t>. di tempo = quando?   </a:t>
            </a:r>
            <a:r>
              <a:rPr lang="it-IT" sz="1200" dirty="0" err="1"/>
              <a:t>Compl</a:t>
            </a:r>
            <a:r>
              <a:rPr lang="it-IT" sz="1200" dirty="0"/>
              <a:t>. di luogo = dove?</a:t>
            </a:r>
          </a:p>
        </p:txBody>
      </p:sp>
      <p:cxnSp>
        <p:nvCxnSpPr>
          <p:cNvPr id="71" name="Connettore 2 70">
            <a:extLst>
              <a:ext uri="{FF2B5EF4-FFF2-40B4-BE49-F238E27FC236}">
                <a16:creationId xmlns:a16="http://schemas.microsoft.com/office/drawing/2014/main" id="{679DE29F-63FF-4FC7-8A27-8EE231161714}"/>
              </a:ext>
            </a:extLst>
          </p:cNvPr>
          <p:cNvCxnSpPr>
            <a:cxnSpLocks/>
          </p:cNvCxnSpPr>
          <p:nvPr/>
        </p:nvCxnSpPr>
        <p:spPr>
          <a:xfrm>
            <a:off x="6877857" y="5596423"/>
            <a:ext cx="715636" cy="210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ttore 2 74">
            <a:extLst>
              <a:ext uri="{FF2B5EF4-FFF2-40B4-BE49-F238E27FC236}">
                <a16:creationId xmlns:a16="http://schemas.microsoft.com/office/drawing/2014/main" id="{04EB1C71-C1C2-4DE4-B35E-861AFF27E1E2}"/>
              </a:ext>
            </a:extLst>
          </p:cNvPr>
          <p:cNvCxnSpPr>
            <a:cxnSpLocks/>
          </p:cNvCxnSpPr>
          <p:nvPr/>
        </p:nvCxnSpPr>
        <p:spPr>
          <a:xfrm>
            <a:off x="6766560" y="6368432"/>
            <a:ext cx="6414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CasellaDiTesto 79">
            <a:extLst>
              <a:ext uri="{FF2B5EF4-FFF2-40B4-BE49-F238E27FC236}">
                <a16:creationId xmlns:a16="http://schemas.microsoft.com/office/drawing/2014/main" id="{637A019E-6B8A-4AC4-97EA-563F65AC59E3}"/>
              </a:ext>
            </a:extLst>
          </p:cNvPr>
          <p:cNvSpPr txBox="1"/>
          <p:nvPr/>
        </p:nvSpPr>
        <p:spPr>
          <a:xfrm>
            <a:off x="7442294" y="2127827"/>
            <a:ext cx="42593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QUAL E’ IL METODO?</a:t>
            </a:r>
          </a:p>
          <a:p>
            <a:endParaRPr lang="it-IT" sz="1600" b="1" dirty="0"/>
          </a:p>
          <a:p>
            <a:r>
              <a:rPr lang="it-IT" sz="1600" dirty="0"/>
              <a:t>SI SEGUONO 4 FASI:</a:t>
            </a:r>
          </a:p>
          <a:p>
            <a:pPr marL="285750" indent="-285750">
              <a:buFontTx/>
              <a:buChar char="-"/>
            </a:pPr>
            <a:r>
              <a:rPr lang="it-IT" sz="1600" dirty="0"/>
              <a:t>LEGGERE TUTTA LA FRASE</a:t>
            </a:r>
          </a:p>
          <a:p>
            <a:pPr marL="285750" indent="-285750">
              <a:buFontTx/>
              <a:buChar char="-"/>
            </a:pPr>
            <a:r>
              <a:rPr lang="it-IT" sz="1600" dirty="0"/>
              <a:t>SOTTOLINEARE IL VERBO</a:t>
            </a:r>
          </a:p>
          <a:p>
            <a:pPr marL="285750" indent="-285750">
              <a:buFontTx/>
              <a:buChar char="-"/>
            </a:pPr>
            <a:r>
              <a:rPr lang="it-IT" sz="1600" dirty="0"/>
              <a:t>INDIVIDUARE IL SOGGETTO (E’ STRETTAMENTE COLLEGATO AL VERBO E CON ESSO CONCORDA PER GENERE E NUMERO) </a:t>
            </a:r>
          </a:p>
          <a:p>
            <a:pPr marL="285750" indent="-285750">
              <a:buFontTx/>
              <a:buChar char="-"/>
            </a:pPr>
            <a:r>
              <a:rPr lang="it-IT" sz="1600" dirty="0"/>
              <a:t>INDIVIDUARE LE ESPANSIONI DIRETTE E INDIRETTE</a:t>
            </a:r>
          </a:p>
          <a:p>
            <a:pPr marL="285750" indent="-285750">
              <a:buFontTx/>
              <a:buChar char="-"/>
            </a:pPr>
            <a:endParaRPr lang="it-IT" sz="1600" dirty="0"/>
          </a:p>
          <a:p>
            <a:pPr marL="285750" indent="-285750">
              <a:buFontTx/>
              <a:buChar char="-"/>
            </a:pP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6653121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276</Words>
  <Application>Microsoft Office PowerPoint</Application>
  <PresentationFormat>Widescreen</PresentationFormat>
  <Paragraphs>29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ANALISI LOGICA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 LOGICA</dc:title>
  <dc:creator>emanuela amici</dc:creator>
  <cp:lastModifiedBy>emanuela amici</cp:lastModifiedBy>
  <cp:revision>16</cp:revision>
  <cp:lastPrinted>2018-09-23T12:01:33Z</cp:lastPrinted>
  <dcterms:created xsi:type="dcterms:W3CDTF">2018-09-22T18:40:13Z</dcterms:created>
  <dcterms:modified xsi:type="dcterms:W3CDTF">2020-11-07T10:47:44Z</dcterms:modified>
</cp:coreProperties>
</file>