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808E08-FB08-401C-8102-4811952C928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140B74AA-2597-4EC5-B9B7-0E40ACA73D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7EF09FCA-5DE2-4FCA-913B-E08B27E1F421}"/>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5" name="Segnaposto piè di pagina 4">
            <a:extLst>
              <a:ext uri="{FF2B5EF4-FFF2-40B4-BE49-F238E27FC236}">
                <a16:creationId xmlns:a16="http://schemas.microsoft.com/office/drawing/2014/main" id="{2D4BC66F-6FE8-4448-9311-83A71B0C60C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8E578E7-0B5F-4AD6-B5C6-FDF299A08B57}"/>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3891543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DDE1F1-52A4-47F7-BC4F-50E6CCF3995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6A33321-F799-4585-8743-C0EA4622FCCB}"/>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079BA71-897E-4DC4-A4C5-2EFA13CB6EAC}"/>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5" name="Segnaposto piè di pagina 4">
            <a:extLst>
              <a:ext uri="{FF2B5EF4-FFF2-40B4-BE49-F238E27FC236}">
                <a16:creationId xmlns:a16="http://schemas.microsoft.com/office/drawing/2014/main" id="{BAF23336-9C29-48DA-8776-53DB8FA64B5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931781A-6E80-4653-B57C-2752814FB85D}"/>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3800175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784A37-8E8C-4F1D-9A6B-795FD16EEE0A}"/>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1603880-B956-4E2B-A16B-218B9E2ABD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C33D4D7-055E-4AE6-A7D4-3ACF58DF61D0}"/>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5" name="Segnaposto piè di pagina 4">
            <a:extLst>
              <a:ext uri="{FF2B5EF4-FFF2-40B4-BE49-F238E27FC236}">
                <a16:creationId xmlns:a16="http://schemas.microsoft.com/office/drawing/2014/main" id="{DB39BC3E-9FF1-462A-BE36-4F54999FAE4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DEE3C1C-AB54-4883-BF27-F9AD2B63D9EE}"/>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1257068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0FB445-7038-457F-A21A-0EB1BB1249B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7E4CA13-FB9F-4EF7-ABD9-2DAEAC81345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0A58CCF0-33D5-4CE6-A86B-4692C8B6D8E2}"/>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2A78C0F9-EFFA-4EC2-8FAA-5BEA0278A855}"/>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6" name="Segnaposto piè di pagina 5">
            <a:extLst>
              <a:ext uri="{FF2B5EF4-FFF2-40B4-BE49-F238E27FC236}">
                <a16:creationId xmlns:a16="http://schemas.microsoft.com/office/drawing/2014/main" id="{36B8FFE4-6CEB-4038-A114-98FA71DD153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ABE1591-3CCA-4C3D-B9AC-D145D3FF83C7}"/>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9901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97DA45-5887-4622-A029-79C50A2CD481}"/>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60C0610-6283-4BBB-A680-F2EE9F7D0F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F61101B-4103-4A72-8EE7-8A2F0ADFB847}"/>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1198C5A9-0625-4599-A8ED-F1CD66E1E7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D351AC16-041A-42C3-A1A0-AF53DA0192C3}"/>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4CFD201-A153-47A7-B2DA-478C8C0566E2}"/>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8" name="Segnaposto piè di pagina 7">
            <a:extLst>
              <a:ext uri="{FF2B5EF4-FFF2-40B4-BE49-F238E27FC236}">
                <a16:creationId xmlns:a16="http://schemas.microsoft.com/office/drawing/2014/main" id="{5A89AC63-62C5-487F-8B7C-7A182938782F}"/>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01A5DD0-CBFA-43D7-BA28-2CCB80A144F4}"/>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3413231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37BE16-AADF-451E-B114-AACA4B770082}"/>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E880614-6963-47D4-80EA-682F0F673062}"/>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4" name="Segnaposto piè di pagina 3">
            <a:extLst>
              <a:ext uri="{FF2B5EF4-FFF2-40B4-BE49-F238E27FC236}">
                <a16:creationId xmlns:a16="http://schemas.microsoft.com/office/drawing/2014/main" id="{FDBC4D13-5B70-4F09-90BC-35DC29363B5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798EFF33-DCD3-44BF-BA77-A0BF2E804D1E}"/>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1083733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B25FCFB-4A0A-4351-AB8F-D38B6665F2C4}"/>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3" name="Segnaposto piè di pagina 2">
            <a:extLst>
              <a:ext uri="{FF2B5EF4-FFF2-40B4-BE49-F238E27FC236}">
                <a16:creationId xmlns:a16="http://schemas.microsoft.com/office/drawing/2014/main" id="{81EA65F9-67BF-46ED-9D25-9663D168F998}"/>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CBF78C1-CF11-4599-A9C3-1D6C7600A592}"/>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384834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546DC6-AC89-44FC-B360-F37767D04DA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0CC039A-7944-4D78-8F05-A2D10B3721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6F46FB9-BC06-463A-AAAB-0EA14925E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1799328-3421-4344-839A-B85B7BA9E92F}"/>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6" name="Segnaposto piè di pagina 5">
            <a:extLst>
              <a:ext uri="{FF2B5EF4-FFF2-40B4-BE49-F238E27FC236}">
                <a16:creationId xmlns:a16="http://schemas.microsoft.com/office/drawing/2014/main" id="{45E6CD3F-9D55-4FF6-9F45-51D331F79FE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EB6BD1E-4271-4109-8266-EED05B749205}"/>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404864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B9EF0C-6E73-49AF-BDBB-47B9212A67B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E71BDDE9-7ED7-46C1-97B4-1CBCC97C88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F0594272-1106-4139-AE70-927F481614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AF0C200-EC00-451A-A1CD-D6B9D25DE071}"/>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6" name="Segnaposto piè di pagina 5">
            <a:extLst>
              <a:ext uri="{FF2B5EF4-FFF2-40B4-BE49-F238E27FC236}">
                <a16:creationId xmlns:a16="http://schemas.microsoft.com/office/drawing/2014/main" id="{3AFA7F89-3A04-4033-8A2D-DC7D90C035C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A4E1E64-4280-468D-A75E-29BB7308DDAB}"/>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1043853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3281C4-C543-46DB-BD24-90938258858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938C4334-36AF-4C00-BBB3-C2DC8BA4B46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E0F31C8-FDB4-4057-8291-A50E82C17CE3}"/>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5" name="Segnaposto piè di pagina 4">
            <a:extLst>
              <a:ext uri="{FF2B5EF4-FFF2-40B4-BE49-F238E27FC236}">
                <a16:creationId xmlns:a16="http://schemas.microsoft.com/office/drawing/2014/main" id="{2A1DB941-7763-49F2-8526-98B248189FE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A7AC1BD-141C-4CB5-A0D3-3448F6BFC46E}"/>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358136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5BFEAE7-E285-4FB3-BD2F-286F3382C8C6}"/>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705EB70-ABF8-45D5-89AB-1CD5B0A05F60}"/>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4E0A5CF-0A83-4A35-9AE3-AD45CD74FDB7}"/>
              </a:ext>
            </a:extLst>
          </p:cNvPr>
          <p:cNvSpPr>
            <a:spLocks noGrp="1"/>
          </p:cNvSpPr>
          <p:nvPr>
            <p:ph type="dt" sz="half" idx="10"/>
          </p:nvPr>
        </p:nvSpPr>
        <p:spPr/>
        <p:txBody>
          <a:bodyPr/>
          <a:lstStyle/>
          <a:p>
            <a:fld id="{DE0F2438-EA97-4BE8-9DC9-6D28DC95B6A6}" type="datetimeFigureOut">
              <a:rPr lang="it-IT" smtClean="0"/>
              <a:t>06/03/2020</a:t>
            </a:fld>
            <a:endParaRPr lang="it-IT"/>
          </a:p>
        </p:txBody>
      </p:sp>
      <p:sp>
        <p:nvSpPr>
          <p:cNvPr id="5" name="Segnaposto piè di pagina 4">
            <a:extLst>
              <a:ext uri="{FF2B5EF4-FFF2-40B4-BE49-F238E27FC236}">
                <a16:creationId xmlns:a16="http://schemas.microsoft.com/office/drawing/2014/main" id="{94D73AEA-1456-4AD6-9138-8D542AF2B6F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FFB0C7A-1E79-4F28-9E21-9696BD29624A}"/>
              </a:ext>
            </a:extLst>
          </p:cNvPr>
          <p:cNvSpPr>
            <a:spLocks noGrp="1"/>
          </p:cNvSpPr>
          <p:nvPr>
            <p:ph type="sldNum" sz="quarter" idx="12"/>
          </p:nvPr>
        </p:nvSpPr>
        <p:spPr/>
        <p:txBody>
          <a:bodyPr/>
          <a:lstStyle/>
          <a:p>
            <a:fld id="{008BBE76-7F5B-4E4E-AE90-D3E78924EBD2}" type="slidenum">
              <a:rPr lang="it-IT" smtClean="0"/>
              <a:t>‹N›</a:t>
            </a:fld>
            <a:endParaRPr lang="it-IT"/>
          </a:p>
        </p:txBody>
      </p:sp>
    </p:spTree>
    <p:extLst>
      <p:ext uri="{BB962C8B-B14F-4D97-AF65-F5344CB8AC3E}">
        <p14:creationId xmlns:p14="http://schemas.microsoft.com/office/powerpoint/2010/main" val="1064962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DE60C0D2-6650-4AA6-B127-8F5C0F7393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3F6CB08-E547-4EE8-A900-A96AF23B46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0E407B1-C4ED-49D7-BB70-C500B14FA7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0F2438-EA97-4BE8-9DC9-6D28DC95B6A6}" type="datetimeFigureOut">
              <a:rPr lang="it-IT" smtClean="0"/>
              <a:t>06/03/2020</a:t>
            </a:fld>
            <a:endParaRPr lang="it-IT"/>
          </a:p>
        </p:txBody>
      </p:sp>
      <p:sp>
        <p:nvSpPr>
          <p:cNvPr id="5" name="Segnaposto piè di pagina 4">
            <a:extLst>
              <a:ext uri="{FF2B5EF4-FFF2-40B4-BE49-F238E27FC236}">
                <a16:creationId xmlns:a16="http://schemas.microsoft.com/office/drawing/2014/main" id="{9118B858-06DD-4AF0-91F7-C762E7138F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0D7CC6F-C196-4A9C-80E5-C614D0064A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8BBE76-7F5B-4E4E-AE90-D3E78924EBD2}" type="slidenum">
              <a:rPr lang="it-IT" smtClean="0"/>
              <a:t>‹N›</a:t>
            </a:fld>
            <a:endParaRPr lang="it-IT"/>
          </a:p>
        </p:txBody>
      </p:sp>
    </p:spTree>
    <p:extLst>
      <p:ext uri="{BB962C8B-B14F-4D97-AF65-F5344CB8AC3E}">
        <p14:creationId xmlns:p14="http://schemas.microsoft.com/office/powerpoint/2010/main" val="3372251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E6AB46-87BA-4381-903E-1BC7DD113D8E}"/>
              </a:ext>
            </a:extLst>
          </p:cNvPr>
          <p:cNvSpPr>
            <a:spLocks noGrp="1"/>
          </p:cNvSpPr>
          <p:nvPr>
            <p:ph type="ctrTitle"/>
          </p:nvPr>
        </p:nvSpPr>
        <p:spPr/>
        <p:txBody>
          <a:bodyPr/>
          <a:lstStyle/>
          <a:p>
            <a:br>
              <a:rPr lang="it-IT" dirty="0"/>
            </a:br>
            <a:endParaRPr lang="it-IT" dirty="0"/>
          </a:p>
        </p:txBody>
      </p:sp>
      <p:sp>
        <p:nvSpPr>
          <p:cNvPr id="3" name="Sottotitolo 2">
            <a:extLst>
              <a:ext uri="{FF2B5EF4-FFF2-40B4-BE49-F238E27FC236}">
                <a16:creationId xmlns:a16="http://schemas.microsoft.com/office/drawing/2014/main" id="{46A06277-43F5-4A1B-8442-E3D1EBBE1BB6}"/>
              </a:ext>
            </a:extLst>
          </p:cNvPr>
          <p:cNvSpPr>
            <a:spLocks noGrp="1"/>
          </p:cNvSpPr>
          <p:nvPr>
            <p:ph type="subTitle" idx="1"/>
          </p:nvPr>
        </p:nvSpPr>
        <p:spPr/>
        <p:txBody>
          <a:bodyPr/>
          <a:lstStyle/>
          <a:p>
            <a:endParaRPr lang="it-IT"/>
          </a:p>
        </p:txBody>
      </p:sp>
    </p:spTree>
    <p:extLst>
      <p:ext uri="{BB962C8B-B14F-4D97-AF65-F5344CB8AC3E}">
        <p14:creationId xmlns:p14="http://schemas.microsoft.com/office/powerpoint/2010/main" val="569915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FA81EFE1-22D3-471F-92E2-A57071C189B4}"/>
              </a:ext>
            </a:extLst>
          </p:cNvPr>
          <p:cNvSpPr txBox="1"/>
          <p:nvPr/>
        </p:nvSpPr>
        <p:spPr>
          <a:xfrm>
            <a:off x="4080938" y="3225794"/>
            <a:ext cx="3183466" cy="369332"/>
          </a:xfrm>
          <a:prstGeom prst="rect">
            <a:avLst/>
          </a:prstGeom>
          <a:noFill/>
        </p:spPr>
        <p:txBody>
          <a:bodyPr wrap="square" rtlCol="0">
            <a:spAutoFit/>
          </a:bodyPr>
          <a:lstStyle/>
          <a:p>
            <a:r>
              <a:rPr lang="it-IT" dirty="0"/>
              <a:t> </a:t>
            </a:r>
            <a:r>
              <a:rPr lang="it-IT" b="1" dirty="0">
                <a:solidFill>
                  <a:srgbClr val="FF0000"/>
                </a:solidFill>
              </a:rPr>
              <a:t>RIVOLUZIONE AMERICANA</a:t>
            </a:r>
          </a:p>
        </p:txBody>
      </p:sp>
      <p:cxnSp>
        <p:nvCxnSpPr>
          <p:cNvPr id="6" name="Connettore 2 5">
            <a:extLst>
              <a:ext uri="{FF2B5EF4-FFF2-40B4-BE49-F238E27FC236}">
                <a16:creationId xmlns:a16="http://schemas.microsoft.com/office/drawing/2014/main" id="{C3E08BA8-4C57-4B04-BFFE-773C0694E86C}"/>
              </a:ext>
            </a:extLst>
          </p:cNvPr>
          <p:cNvCxnSpPr>
            <a:cxnSpLocks/>
          </p:cNvCxnSpPr>
          <p:nvPr/>
        </p:nvCxnSpPr>
        <p:spPr>
          <a:xfrm flipH="1" flipV="1">
            <a:off x="3138311" y="1879952"/>
            <a:ext cx="1016001" cy="9874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BA01F454-2A69-458F-99F4-5222F3BBEB8E}"/>
              </a:ext>
            </a:extLst>
          </p:cNvPr>
          <p:cNvSpPr txBox="1"/>
          <p:nvPr/>
        </p:nvSpPr>
        <p:spPr>
          <a:xfrm>
            <a:off x="248356" y="395111"/>
            <a:ext cx="2449688" cy="1938992"/>
          </a:xfrm>
          <a:prstGeom prst="rect">
            <a:avLst/>
          </a:prstGeom>
          <a:noFill/>
        </p:spPr>
        <p:txBody>
          <a:bodyPr wrap="square" rtlCol="0">
            <a:spAutoFit/>
          </a:bodyPr>
          <a:lstStyle/>
          <a:p>
            <a:r>
              <a:rPr lang="it-IT" sz="1200" b="1" dirty="0">
                <a:solidFill>
                  <a:srgbClr val="FF0000"/>
                </a:solidFill>
              </a:rPr>
              <a:t>1. COS’E’</a:t>
            </a:r>
          </a:p>
          <a:p>
            <a:r>
              <a:rPr lang="it-IT" sz="1200" dirty="0"/>
              <a:t>E’ uno degli eventi più importanti della storia moderna, anche noto come Guerra d’Indipendenza americana. Si tratta della guerra che vide scontrarsi i coloni americani con i soldati della corona britannica tra il 1775 e il 1783</a:t>
            </a:r>
            <a:r>
              <a:rPr lang="it-IT" dirty="0"/>
              <a:t>.</a:t>
            </a:r>
          </a:p>
          <a:p>
            <a:endParaRPr lang="it-IT" dirty="0"/>
          </a:p>
        </p:txBody>
      </p:sp>
      <p:sp>
        <p:nvSpPr>
          <p:cNvPr id="11" name="CasellaDiTesto 10">
            <a:extLst>
              <a:ext uri="{FF2B5EF4-FFF2-40B4-BE49-F238E27FC236}">
                <a16:creationId xmlns:a16="http://schemas.microsoft.com/office/drawing/2014/main" id="{C2A52AE2-6FDB-4936-AF23-F279A13D020A}"/>
              </a:ext>
            </a:extLst>
          </p:cNvPr>
          <p:cNvSpPr txBox="1"/>
          <p:nvPr/>
        </p:nvSpPr>
        <p:spPr>
          <a:xfrm>
            <a:off x="79023" y="2169407"/>
            <a:ext cx="3059288" cy="4339650"/>
          </a:xfrm>
          <a:prstGeom prst="rect">
            <a:avLst/>
          </a:prstGeom>
          <a:noFill/>
        </p:spPr>
        <p:txBody>
          <a:bodyPr wrap="square" rtlCol="0">
            <a:spAutoFit/>
          </a:bodyPr>
          <a:lstStyle/>
          <a:p>
            <a:r>
              <a:rPr lang="it-IT" sz="1200" b="1" dirty="0">
                <a:solidFill>
                  <a:srgbClr val="FF0000"/>
                </a:solidFill>
              </a:rPr>
              <a:t>2. LE 13 COLONIE D’AMERICA</a:t>
            </a:r>
          </a:p>
          <a:p>
            <a:r>
              <a:rPr lang="it-IT" sz="1200" dirty="0"/>
              <a:t>Nel corso del ‘600 l’Inghilterra aveva iniziato a colonizzare il Nord America. La prima base fu fondata da un pirata corsaro della regina Elisabetta, che chiamò quella terra «Virginia» in suo onore. Poco dopo, nel 1620, una nave (la </a:t>
            </a:r>
            <a:r>
              <a:rPr lang="it-IT" sz="1200" dirty="0" err="1"/>
              <a:t>Mayflower</a:t>
            </a:r>
            <a:r>
              <a:rPr lang="it-IT" sz="1200" dirty="0"/>
              <a:t>) approdò in nord America, fondando una nuova colonia. Si trattava di un piccolo gruppo di puritani che fuggivano dalle persecuzioni dei cattolici Stuart. </a:t>
            </a:r>
          </a:p>
          <a:p>
            <a:r>
              <a:rPr lang="it-IT" sz="1200" dirty="0"/>
              <a:t>Negli stessi anni da altri paesi, come l’Olanda e la Francia, partirono navi per raggiungere il nuovo continente.</a:t>
            </a:r>
          </a:p>
          <a:p>
            <a:r>
              <a:rPr lang="it-IT" sz="1200" dirty="0"/>
              <a:t>Furono così create 13 colonie:</a:t>
            </a:r>
          </a:p>
          <a:p>
            <a:r>
              <a:rPr lang="it-IT" sz="1200" dirty="0"/>
              <a:t>-il New </a:t>
            </a:r>
            <a:r>
              <a:rPr lang="it-IT" sz="1200" dirty="0" err="1"/>
              <a:t>England</a:t>
            </a:r>
            <a:r>
              <a:rPr lang="it-IT" sz="1200" dirty="0"/>
              <a:t>, a Nord, formato da 5 colonie, abitate da puritani inglesi;</a:t>
            </a:r>
          </a:p>
          <a:p>
            <a:r>
              <a:rPr lang="it-IT" sz="1200" dirty="0"/>
              <a:t>-le colonie del centro, con una popolazione mista di europei;</a:t>
            </a:r>
          </a:p>
          <a:p>
            <a:r>
              <a:rPr lang="it-IT" sz="1200" dirty="0"/>
              <a:t>-le colonie del Sud, popolate da inglesi e francesi, dove prevaleva il latifondo, ossia ci si arricchiva con grande piantagioni di cotone, tabacco e riso, coltivate da schiavi africani</a:t>
            </a:r>
          </a:p>
          <a:p>
            <a:pPr marL="171450" indent="-171450">
              <a:buFontTx/>
              <a:buChar char="-"/>
            </a:pPr>
            <a:endParaRPr lang="it-IT" sz="1200" dirty="0"/>
          </a:p>
        </p:txBody>
      </p:sp>
      <p:cxnSp>
        <p:nvCxnSpPr>
          <p:cNvPr id="15" name="Connettore 2 14">
            <a:extLst>
              <a:ext uri="{FF2B5EF4-FFF2-40B4-BE49-F238E27FC236}">
                <a16:creationId xmlns:a16="http://schemas.microsoft.com/office/drawing/2014/main" id="{015C4EB3-433C-483E-A26F-30EC93924F84}"/>
              </a:ext>
            </a:extLst>
          </p:cNvPr>
          <p:cNvCxnSpPr>
            <a:cxnSpLocks/>
          </p:cNvCxnSpPr>
          <p:nvPr/>
        </p:nvCxnSpPr>
        <p:spPr>
          <a:xfrm>
            <a:off x="5254979" y="3685063"/>
            <a:ext cx="0" cy="4773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CasellaDiTesto 18">
            <a:extLst>
              <a:ext uri="{FF2B5EF4-FFF2-40B4-BE49-F238E27FC236}">
                <a16:creationId xmlns:a16="http://schemas.microsoft.com/office/drawing/2014/main" id="{777BDEB4-14B2-4DAE-A8D9-BFFE7ACCC5E1}"/>
              </a:ext>
            </a:extLst>
          </p:cNvPr>
          <p:cNvSpPr txBox="1"/>
          <p:nvPr/>
        </p:nvSpPr>
        <p:spPr>
          <a:xfrm>
            <a:off x="3646311" y="4162398"/>
            <a:ext cx="3691463" cy="2677656"/>
          </a:xfrm>
          <a:prstGeom prst="rect">
            <a:avLst/>
          </a:prstGeom>
          <a:noFill/>
        </p:spPr>
        <p:txBody>
          <a:bodyPr wrap="square" rtlCol="0">
            <a:spAutoFit/>
          </a:bodyPr>
          <a:lstStyle/>
          <a:p>
            <a:r>
              <a:rPr lang="it-IT" sz="1200" b="1" dirty="0">
                <a:solidFill>
                  <a:srgbClr val="FF0000"/>
                </a:solidFill>
              </a:rPr>
              <a:t>3. VANTAGGI E SVANTAGGI DELLE COLONIE</a:t>
            </a:r>
          </a:p>
          <a:p>
            <a:r>
              <a:rPr lang="it-IT" sz="1200" dirty="0"/>
              <a:t>Gli abitanti delle colonie rispettavano l’autorità del re d’Inghilterra.</a:t>
            </a:r>
          </a:p>
          <a:p>
            <a:r>
              <a:rPr lang="it-IT" sz="1200" dirty="0"/>
              <a:t>Essi dovevano sottostare ad alcune regole:</a:t>
            </a:r>
          </a:p>
          <a:p>
            <a:r>
              <a:rPr lang="it-IT" sz="1200" dirty="0"/>
              <a:t>-potevano esportare le loro materie prime solo in Gran Bretagna</a:t>
            </a:r>
          </a:p>
          <a:p>
            <a:r>
              <a:rPr lang="it-IT" sz="1200" dirty="0"/>
              <a:t>-potevano acquistare prodotti solo dalla Gran Bretagna</a:t>
            </a:r>
          </a:p>
          <a:p>
            <a:r>
              <a:rPr lang="it-IT" sz="1200" dirty="0"/>
              <a:t>-non potevano avere una loro moneta</a:t>
            </a:r>
          </a:p>
          <a:p>
            <a:r>
              <a:rPr lang="it-IT" sz="1200" dirty="0"/>
              <a:t>-non potevano avere una loro flotta</a:t>
            </a:r>
          </a:p>
          <a:p>
            <a:r>
              <a:rPr lang="it-IT" sz="1200" dirty="0"/>
              <a:t>-non avevano rappresentanti nel parlamento inglese</a:t>
            </a:r>
          </a:p>
          <a:p>
            <a:r>
              <a:rPr lang="it-IT" sz="1200" dirty="0"/>
              <a:t>Avevano però un grande vantaggio: NON DOVEVANO PAGARE TASSE</a:t>
            </a:r>
          </a:p>
          <a:p>
            <a:endParaRPr lang="it-IT" sz="1200" dirty="0"/>
          </a:p>
          <a:p>
            <a:r>
              <a:rPr lang="it-IT" sz="1200" dirty="0"/>
              <a:t> </a:t>
            </a:r>
          </a:p>
        </p:txBody>
      </p:sp>
      <p:cxnSp>
        <p:nvCxnSpPr>
          <p:cNvPr id="23" name="Connettore 2 22">
            <a:extLst>
              <a:ext uri="{FF2B5EF4-FFF2-40B4-BE49-F238E27FC236}">
                <a16:creationId xmlns:a16="http://schemas.microsoft.com/office/drawing/2014/main" id="{659E9987-72E8-4A67-8934-A7D51433533A}"/>
              </a:ext>
            </a:extLst>
          </p:cNvPr>
          <p:cNvCxnSpPr>
            <a:cxnSpLocks/>
          </p:cNvCxnSpPr>
          <p:nvPr/>
        </p:nvCxnSpPr>
        <p:spPr>
          <a:xfrm>
            <a:off x="6880581" y="3649127"/>
            <a:ext cx="767644" cy="369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nettore 2 25">
            <a:extLst>
              <a:ext uri="{FF2B5EF4-FFF2-40B4-BE49-F238E27FC236}">
                <a16:creationId xmlns:a16="http://schemas.microsoft.com/office/drawing/2014/main" id="{89F956BA-2517-46BC-8738-62B33227BE63}"/>
              </a:ext>
            </a:extLst>
          </p:cNvPr>
          <p:cNvCxnSpPr>
            <a:cxnSpLocks/>
          </p:cNvCxnSpPr>
          <p:nvPr/>
        </p:nvCxnSpPr>
        <p:spPr>
          <a:xfrm flipH="1">
            <a:off x="3316111" y="3503599"/>
            <a:ext cx="6603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CasellaDiTesto 28">
            <a:extLst>
              <a:ext uri="{FF2B5EF4-FFF2-40B4-BE49-F238E27FC236}">
                <a16:creationId xmlns:a16="http://schemas.microsoft.com/office/drawing/2014/main" id="{AD0BA5D8-CAA8-479E-B26B-361F73FD0BDC}"/>
              </a:ext>
            </a:extLst>
          </p:cNvPr>
          <p:cNvSpPr txBox="1"/>
          <p:nvPr/>
        </p:nvSpPr>
        <p:spPr>
          <a:xfrm>
            <a:off x="7772404" y="3729833"/>
            <a:ext cx="3002844" cy="3231654"/>
          </a:xfrm>
          <a:prstGeom prst="rect">
            <a:avLst/>
          </a:prstGeom>
          <a:noFill/>
        </p:spPr>
        <p:txBody>
          <a:bodyPr wrap="square" rtlCol="0">
            <a:spAutoFit/>
          </a:bodyPr>
          <a:lstStyle/>
          <a:p>
            <a:r>
              <a:rPr lang="it-IT" sz="1200" b="1" dirty="0">
                <a:solidFill>
                  <a:srgbClr val="FF0000"/>
                </a:solidFill>
              </a:rPr>
              <a:t>4. LA PROTESTA</a:t>
            </a:r>
          </a:p>
          <a:p>
            <a:r>
              <a:rPr lang="it-IT" sz="1200" dirty="0"/>
              <a:t>Nel 1764 il governo di Londra decise di sottoporre le colonie a una tassazione. Le tasse riguardavano:</a:t>
            </a:r>
          </a:p>
          <a:p>
            <a:r>
              <a:rPr lang="it-IT" sz="1200" dirty="0"/>
              <a:t>-il tè (bevanda di largo consumo in America)</a:t>
            </a:r>
          </a:p>
          <a:p>
            <a:r>
              <a:rPr lang="it-IT" sz="1200" dirty="0"/>
              <a:t>-una marca da bollo da apporre ai giornali e agli atti di vendita (Stamp Act)</a:t>
            </a:r>
          </a:p>
          <a:p>
            <a:r>
              <a:rPr lang="it-IT" sz="1200" dirty="0"/>
              <a:t>Le colonie protestarono, affermando che non era possibile imporre tasse senza che un rappresentante delle colonie le avesse votate in Parlamento (No </a:t>
            </a:r>
            <a:r>
              <a:rPr lang="it-IT" sz="1200" dirty="0" err="1"/>
              <a:t>taxation</a:t>
            </a:r>
            <a:r>
              <a:rPr lang="it-IT" sz="1200" dirty="0"/>
              <a:t> </a:t>
            </a:r>
            <a:r>
              <a:rPr lang="it-IT" sz="1200" dirty="0" err="1"/>
              <a:t>without</a:t>
            </a:r>
            <a:r>
              <a:rPr lang="it-IT" sz="1200" dirty="0"/>
              <a:t> </a:t>
            </a:r>
            <a:r>
              <a:rPr lang="it-IT" sz="1200" dirty="0" err="1"/>
              <a:t>representation</a:t>
            </a:r>
            <a:r>
              <a:rPr lang="it-IT" sz="1200" dirty="0"/>
              <a:t>)</a:t>
            </a:r>
          </a:p>
          <a:p>
            <a:r>
              <a:rPr lang="it-IT" sz="1200" dirty="0"/>
              <a:t>Nel 1773 un gruppo di coloni gettò in mare un carico di tè arrivato dall’Inghilterra per protesta (episodio noto come Boston tea party).</a:t>
            </a:r>
          </a:p>
          <a:p>
            <a:r>
              <a:rPr lang="it-IT" sz="1200" dirty="0"/>
              <a:t> </a:t>
            </a:r>
          </a:p>
        </p:txBody>
      </p:sp>
      <p:cxnSp>
        <p:nvCxnSpPr>
          <p:cNvPr id="31" name="Connettore 2 30">
            <a:extLst>
              <a:ext uri="{FF2B5EF4-FFF2-40B4-BE49-F238E27FC236}">
                <a16:creationId xmlns:a16="http://schemas.microsoft.com/office/drawing/2014/main" id="{FF2C681C-404B-4321-BDEA-E054CAAA36E8}"/>
              </a:ext>
            </a:extLst>
          </p:cNvPr>
          <p:cNvCxnSpPr>
            <a:cxnSpLocks/>
          </p:cNvCxnSpPr>
          <p:nvPr/>
        </p:nvCxnSpPr>
        <p:spPr>
          <a:xfrm flipV="1">
            <a:off x="6897507" y="2952501"/>
            <a:ext cx="880533" cy="2596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CasellaDiTesto 32">
            <a:extLst>
              <a:ext uri="{FF2B5EF4-FFF2-40B4-BE49-F238E27FC236}">
                <a16:creationId xmlns:a16="http://schemas.microsoft.com/office/drawing/2014/main" id="{D190F0C9-0F52-4F6B-A988-2B2A5D414115}"/>
              </a:ext>
            </a:extLst>
          </p:cNvPr>
          <p:cNvSpPr txBox="1"/>
          <p:nvPr/>
        </p:nvSpPr>
        <p:spPr>
          <a:xfrm>
            <a:off x="7800630" y="395111"/>
            <a:ext cx="3776130" cy="3416320"/>
          </a:xfrm>
          <a:prstGeom prst="rect">
            <a:avLst/>
          </a:prstGeom>
          <a:noFill/>
        </p:spPr>
        <p:txBody>
          <a:bodyPr wrap="square" rtlCol="0">
            <a:spAutoFit/>
          </a:bodyPr>
          <a:lstStyle/>
          <a:p>
            <a:r>
              <a:rPr lang="it-IT" sz="1200" b="1" dirty="0">
                <a:solidFill>
                  <a:srgbClr val="FF0000"/>
                </a:solidFill>
              </a:rPr>
              <a:t>5. LO SCONTRO</a:t>
            </a:r>
          </a:p>
          <a:p>
            <a:r>
              <a:rPr lang="it-IT" sz="1200" dirty="0"/>
              <a:t>La corona inglese inviò delle truppe nel 1775 dando inizio alla rivoluzione.</a:t>
            </a:r>
          </a:p>
          <a:p>
            <a:r>
              <a:rPr lang="it-IT" sz="1200" dirty="0"/>
              <a:t>Gli eventi principali della guerra furono:</a:t>
            </a:r>
          </a:p>
          <a:p>
            <a:pPr marL="171450" indent="-171450">
              <a:buFontTx/>
              <a:buChar char="-"/>
            </a:pPr>
            <a:r>
              <a:rPr lang="it-IT" sz="1200" dirty="0"/>
              <a:t>4 luglio 1776: Dichiarazione d’Indipendenza degli Stati Uniti d’America, firmata dai rappresentanti delle 13 colonie (noti come Padri Fondatori), riuniti in congresso a Filadelfia;</a:t>
            </a:r>
          </a:p>
          <a:p>
            <a:pPr marL="171450" indent="-171450">
              <a:buFontTx/>
              <a:buChar char="-"/>
            </a:pPr>
            <a:r>
              <a:rPr lang="it-IT" sz="1200" dirty="0"/>
              <a:t>1777: le truppe dei coloni, guidate da George Washington, vinsero una battaglia a Saratoga;</a:t>
            </a:r>
          </a:p>
          <a:p>
            <a:pPr marL="171450" indent="-171450">
              <a:buFontTx/>
              <a:buChar char="-"/>
            </a:pPr>
            <a:r>
              <a:rPr lang="it-IT" sz="1200" dirty="0"/>
              <a:t>1781: la Francia entra in guerra a fianco delle colonie e sconfigge la corona inglese a Yorktown</a:t>
            </a:r>
          </a:p>
          <a:p>
            <a:pPr marL="171450" indent="-171450">
              <a:buFontTx/>
              <a:buChar char="-"/>
            </a:pPr>
            <a:r>
              <a:rPr lang="it-IT" sz="1200" dirty="0"/>
              <a:t>1783: fine del conflitto, con la vittoria delle colonie e la firma della pace. Nacquero così gli Stati Uniti d’America</a:t>
            </a:r>
          </a:p>
          <a:p>
            <a:pPr marL="171450" indent="-171450">
              <a:buFontTx/>
              <a:buChar char="-"/>
            </a:pPr>
            <a:endParaRPr lang="it-IT" sz="1200" dirty="0"/>
          </a:p>
          <a:p>
            <a:pPr marL="171450" indent="-171450">
              <a:buFontTx/>
              <a:buChar char="-"/>
            </a:pPr>
            <a:endParaRPr lang="it-IT" sz="1200" dirty="0"/>
          </a:p>
          <a:p>
            <a:pPr marL="171450" indent="-171450">
              <a:buFontTx/>
              <a:buChar char="-"/>
            </a:pPr>
            <a:endParaRPr lang="it-IT" sz="1200" dirty="0"/>
          </a:p>
          <a:p>
            <a:endParaRPr lang="it-IT" sz="1200" b="1" dirty="0"/>
          </a:p>
        </p:txBody>
      </p:sp>
      <p:cxnSp>
        <p:nvCxnSpPr>
          <p:cNvPr id="35" name="Connettore 2 34">
            <a:extLst>
              <a:ext uri="{FF2B5EF4-FFF2-40B4-BE49-F238E27FC236}">
                <a16:creationId xmlns:a16="http://schemas.microsoft.com/office/drawing/2014/main" id="{C820A2E7-7D12-4781-B35E-90D46464D9B1}"/>
              </a:ext>
            </a:extLst>
          </p:cNvPr>
          <p:cNvCxnSpPr>
            <a:cxnSpLocks/>
          </p:cNvCxnSpPr>
          <p:nvPr/>
        </p:nvCxnSpPr>
        <p:spPr>
          <a:xfrm flipV="1">
            <a:off x="5463822" y="2334103"/>
            <a:ext cx="0" cy="618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CasellaDiTesto 37">
            <a:extLst>
              <a:ext uri="{FF2B5EF4-FFF2-40B4-BE49-F238E27FC236}">
                <a16:creationId xmlns:a16="http://schemas.microsoft.com/office/drawing/2014/main" id="{05364D2B-D39D-4D2A-89D7-E3DCEA91C299}"/>
              </a:ext>
            </a:extLst>
          </p:cNvPr>
          <p:cNvSpPr txBox="1"/>
          <p:nvPr/>
        </p:nvSpPr>
        <p:spPr>
          <a:xfrm>
            <a:off x="3801540" y="-73649"/>
            <a:ext cx="3776127" cy="2970044"/>
          </a:xfrm>
          <a:prstGeom prst="rect">
            <a:avLst/>
          </a:prstGeom>
          <a:noFill/>
        </p:spPr>
        <p:txBody>
          <a:bodyPr wrap="square" rtlCol="0">
            <a:spAutoFit/>
          </a:bodyPr>
          <a:lstStyle/>
          <a:p>
            <a:r>
              <a:rPr lang="it-IT" sz="1100" b="1" dirty="0">
                <a:solidFill>
                  <a:srgbClr val="FF0000"/>
                </a:solidFill>
              </a:rPr>
              <a:t>6.GLI STATI UNITI D’AMERICA</a:t>
            </a:r>
          </a:p>
          <a:p>
            <a:r>
              <a:rPr lang="it-IT" sz="1100" dirty="0"/>
              <a:t>Nel 1787 gli Stati Uniti d’America adottarono una Costituzione e si proclamarono una Repubblica federale: ogni stato poteva emanare proprie leggi e amministrare i propri territori, mentre lo Stato centrale aveva il compito di gestire la politica estera ed economica.</a:t>
            </a:r>
          </a:p>
          <a:p>
            <a:r>
              <a:rPr lang="it-IT" sz="1100" dirty="0"/>
              <a:t>Si trattava di uno stato moderno, con una società aperta e ugualitaria. Le idee di uguaglianza e libertà  dell’illuminismo si erano molto diffuse in America e avevano ispirato la vita delle colonie. Non esisteva una classe di nobili privilegiati e tutti i cittadini potevano arricchirsi con il lavoro, salendo la scala sociale senza alcun impedimento di legge, facendo leva sulle proprie capacità. E’ stata definita la società della classe media, dei self made men, che lavorano duramente e si costruiscono una posizione. </a:t>
            </a:r>
          </a:p>
          <a:p>
            <a:endParaRPr lang="it-IT" sz="1100" dirty="0"/>
          </a:p>
          <a:p>
            <a:endParaRPr lang="it-IT" sz="1100" dirty="0"/>
          </a:p>
        </p:txBody>
      </p:sp>
    </p:spTree>
    <p:extLst>
      <p:ext uri="{BB962C8B-B14F-4D97-AF65-F5344CB8AC3E}">
        <p14:creationId xmlns:p14="http://schemas.microsoft.com/office/powerpoint/2010/main" val="330092342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658</Words>
  <Application>Microsoft Office PowerPoint</Application>
  <PresentationFormat>Widescreen</PresentationFormat>
  <Paragraphs>41</Paragraphs>
  <Slides>2</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vt:i4>
      </vt:variant>
    </vt:vector>
  </HeadingPairs>
  <TitlesOfParts>
    <vt:vector size="6" baseType="lpstr">
      <vt:lpstr>Arial</vt:lpstr>
      <vt:lpstr>Calibri</vt:lpstr>
      <vt:lpstr>Calibri Light</vt:lpstr>
      <vt:lpstr>Tema di Office</vt:lpstr>
      <vt:lpstr>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emanuela amici</dc:creator>
  <cp:lastModifiedBy>emanuela amici</cp:lastModifiedBy>
  <cp:revision>16</cp:revision>
  <dcterms:created xsi:type="dcterms:W3CDTF">2020-03-06T08:05:19Z</dcterms:created>
  <dcterms:modified xsi:type="dcterms:W3CDTF">2020-03-06T09:28:35Z</dcterms:modified>
</cp:coreProperties>
</file>