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6" r:id="rId13"/>
    <p:sldId id="267" r:id="rId14"/>
    <p:sldId id="268" r:id="rId15"/>
    <p:sldId id="278" r:id="rId16"/>
    <p:sldId id="269" r:id="rId17"/>
    <p:sldId id="277" r:id="rId18"/>
    <p:sldId id="270" r:id="rId19"/>
    <p:sldId id="272" r:id="rId20"/>
    <p:sldId id="271" r:id="rId21"/>
    <p:sldId id="275" r:id="rId22"/>
    <p:sldId id="273" r:id="rId23"/>
    <p:sldId id="274" r:id="rId24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7" autoAdjust="0"/>
    <p:restoredTop sz="94660"/>
  </p:normalViewPr>
  <p:slideViewPr>
    <p:cSldViewPr snapToObjects="1">
      <p:cViewPr varScale="1">
        <p:scale>
          <a:sx n="68" d="100"/>
          <a:sy n="68" d="100"/>
        </p:scale>
        <p:origin x="145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2A4DC-AC2E-1C47-BB7B-65B2D02FB881}" type="datetimeFigureOut">
              <a:rPr lang="it-IT" smtClean="0"/>
              <a:pPr/>
              <a:t>27/03/2020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21CE9-219B-9349-BCCB-3771CAB8C71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21CE9-219B-9349-BCCB-3771CAB8C716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265F-E93F-084E-A6E6-0F852485AA82}" type="datetimeFigureOut">
              <a:rPr lang="it-IT" smtClean="0"/>
              <a:pPr/>
              <a:t>27/03/2020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A4CF-9061-C841-A0EE-5FAD4253A7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265F-E93F-084E-A6E6-0F852485AA82}" type="datetimeFigureOut">
              <a:rPr lang="it-IT" smtClean="0"/>
              <a:pPr/>
              <a:t>27/03/2020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A4CF-9061-C841-A0EE-5FAD4253A7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265F-E93F-084E-A6E6-0F852485AA82}" type="datetimeFigureOut">
              <a:rPr lang="it-IT" smtClean="0"/>
              <a:pPr/>
              <a:t>27/03/2020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A4CF-9061-C841-A0EE-5FAD4253A7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265F-E93F-084E-A6E6-0F852485AA82}" type="datetimeFigureOut">
              <a:rPr lang="it-IT" smtClean="0"/>
              <a:pPr/>
              <a:t>27/03/2020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A4CF-9061-C841-A0EE-5FAD4253A7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265F-E93F-084E-A6E6-0F852485AA82}" type="datetimeFigureOut">
              <a:rPr lang="it-IT" smtClean="0"/>
              <a:pPr/>
              <a:t>27/03/2020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A4CF-9061-C841-A0EE-5FAD4253A7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265F-E93F-084E-A6E6-0F852485AA82}" type="datetimeFigureOut">
              <a:rPr lang="it-IT" smtClean="0"/>
              <a:pPr/>
              <a:t>27/03/2020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A4CF-9061-C841-A0EE-5FAD4253A7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265F-E93F-084E-A6E6-0F852485AA82}" type="datetimeFigureOut">
              <a:rPr lang="it-IT" smtClean="0"/>
              <a:pPr/>
              <a:t>27/03/2020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A4CF-9061-C841-A0EE-5FAD4253A7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265F-E93F-084E-A6E6-0F852485AA82}" type="datetimeFigureOut">
              <a:rPr lang="it-IT" smtClean="0"/>
              <a:pPr/>
              <a:t>27/03/2020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A4CF-9061-C841-A0EE-5FAD4253A7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265F-E93F-084E-A6E6-0F852485AA82}" type="datetimeFigureOut">
              <a:rPr lang="it-IT" smtClean="0"/>
              <a:pPr/>
              <a:t>27/03/2020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A4CF-9061-C841-A0EE-5FAD4253A7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265F-E93F-084E-A6E6-0F852485AA82}" type="datetimeFigureOut">
              <a:rPr lang="it-IT" smtClean="0"/>
              <a:pPr/>
              <a:t>27/03/2020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A4CF-9061-C841-A0EE-5FAD4253A7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265F-E93F-084E-A6E6-0F852485AA82}" type="datetimeFigureOut">
              <a:rPr lang="it-IT" smtClean="0"/>
              <a:pPr/>
              <a:t>27/03/2020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5A4CF-9061-C841-A0EE-5FAD4253A7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C265F-E93F-084E-A6E6-0F852485AA82}" type="datetimeFigureOut">
              <a:rPr lang="it-IT" smtClean="0"/>
              <a:pPr/>
              <a:t>27/03/2020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5A4CF-9061-C841-A0EE-5FAD4253A7C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wikipedia.org/wiki/Ajacci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NAPOLEONE</a:t>
            </a:r>
            <a:r>
              <a:rPr lang="it-IT" dirty="0"/>
              <a:t>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UN BREVE PROFILO</a:t>
            </a:r>
          </a:p>
        </p:txBody>
      </p:sp>
      <p:sp>
        <p:nvSpPr>
          <p:cNvPr id="8" name="Segnaposto contenuto 7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/>
              <a:t>E’ una delle figure storiche più celebri della storia moderna</a:t>
            </a:r>
          </a:p>
          <a:p>
            <a:pPr>
              <a:buNone/>
            </a:pPr>
            <a:endParaRPr lang="it-IT" dirty="0"/>
          </a:p>
          <a:p>
            <a:r>
              <a:rPr lang="it-IT" dirty="0"/>
              <a:t>Fu un grande uomo di guerra</a:t>
            </a:r>
            <a:r>
              <a:rPr lang="it-IT" b="1" dirty="0"/>
              <a:t>, il maggior stratega di tutti i tempi </a:t>
            </a:r>
            <a:r>
              <a:rPr lang="it-IT" dirty="0"/>
              <a:t>secondo lo storico militare </a:t>
            </a:r>
            <a:r>
              <a:rPr lang="it-IT" dirty="0" err="1"/>
              <a:t>Liddel</a:t>
            </a:r>
            <a:r>
              <a:rPr lang="it-IT" dirty="0"/>
              <a:t> </a:t>
            </a:r>
            <a:r>
              <a:rPr lang="it-IT" dirty="0" err="1"/>
              <a:t>Hart</a:t>
            </a:r>
            <a:r>
              <a:rPr lang="it-IT" dirty="0"/>
              <a:t>.</a:t>
            </a:r>
          </a:p>
          <a:p>
            <a:endParaRPr lang="it-IT" dirty="0"/>
          </a:p>
          <a:p>
            <a:r>
              <a:rPr lang="it-IT" dirty="0"/>
              <a:t>Dopo oltre vent’anni di campagne militari, </a:t>
            </a:r>
            <a:r>
              <a:rPr lang="it-IT" b="1" dirty="0"/>
              <a:t>conquistò e governò gran parte dell’Europa continentale</a:t>
            </a:r>
            <a:endParaRPr lang="it-IT" b="1" dirty="0">
              <a:solidFill>
                <a:srgbClr val="000000"/>
              </a:solidFill>
            </a:endParaRPr>
          </a:p>
          <a:p>
            <a:endParaRPr lang="it-IT" u="sng" dirty="0">
              <a:solidFill>
                <a:srgbClr val="000000"/>
              </a:solidFill>
            </a:endParaRPr>
          </a:p>
          <a:p>
            <a:r>
              <a:rPr lang="it-IT" b="1" dirty="0">
                <a:solidFill>
                  <a:srgbClr val="000000"/>
                </a:solidFill>
              </a:rPr>
              <a:t>Fu il fondatore del Primo Impero francese</a:t>
            </a:r>
            <a:r>
              <a:rPr lang="it-IT" dirty="0">
                <a:solidFill>
                  <a:srgbClr val="000000"/>
                </a:solidFill>
              </a:rPr>
              <a:t>, infrangendo così gli ideali di libertà conquistati con la Rivoluzione Francese</a:t>
            </a:r>
          </a:p>
        </p:txBody>
      </p:sp>
      <p:pic>
        <p:nvPicPr>
          <p:cNvPr id="10" name="Segnaposto contenuto 9" descr="napoleone_bonaparte_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10200" y="1600200"/>
            <a:ext cx="2895600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LE SUE ORIGINI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/>
              <a:t>Napoleone Bonaparte nasce ad </a:t>
            </a:r>
            <a:r>
              <a:rPr lang="it-IT" b="1" dirty="0"/>
              <a:t>Ajaccio</a:t>
            </a:r>
            <a:r>
              <a:rPr lang="it-IT" dirty="0"/>
              <a:t> nel </a:t>
            </a:r>
            <a:r>
              <a:rPr lang="it-IT" b="1" dirty="0"/>
              <a:t>1769</a:t>
            </a:r>
          </a:p>
          <a:p>
            <a:r>
              <a:rPr lang="it-IT" b="1" dirty="0"/>
              <a:t>La Corsica nel 1768 è stata ceduta</a:t>
            </a:r>
            <a:r>
              <a:rPr lang="it-IT" dirty="0"/>
              <a:t> dalla Repubblica di Genova </a:t>
            </a:r>
            <a:r>
              <a:rPr lang="it-IT" b="1" dirty="0"/>
              <a:t>alla Francia</a:t>
            </a:r>
          </a:p>
          <a:p>
            <a:r>
              <a:rPr lang="it-IT" b="1" dirty="0"/>
              <a:t>Le truppe di Luigi XV invadono l’isola </a:t>
            </a:r>
            <a:r>
              <a:rPr lang="it-IT" dirty="0"/>
              <a:t>e si scontrano con gli indipendentisti guidati da </a:t>
            </a:r>
            <a:r>
              <a:rPr lang="it-IT" b="1" dirty="0"/>
              <a:t>Pasquale Paoli</a:t>
            </a:r>
          </a:p>
          <a:p>
            <a:r>
              <a:rPr lang="it-IT" dirty="0"/>
              <a:t>Tra gli uomini di fiducia di Paoli c’è </a:t>
            </a:r>
            <a:r>
              <a:rPr lang="it-IT" b="1" dirty="0"/>
              <a:t>Carlo </a:t>
            </a:r>
            <a:r>
              <a:rPr lang="it-IT" b="1" dirty="0" err="1"/>
              <a:t>Buonaparte</a:t>
            </a:r>
            <a:r>
              <a:rPr lang="it-IT" dirty="0"/>
              <a:t>, padre di Napoleone </a:t>
            </a:r>
          </a:p>
          <a:p>
            <a:endParaRPr lang="it-IT" dirty="0">
              <a:hlinkClick r:id="rId3"/>
            </a:endParaRPr>
          </a:p>
        </p:txBody>
      </p:sp>
      <p:pic>
        <p:nvPicPr>
          <p:cNvPr id="5" name="Segnaposto contenuto 4" descr="corsica_map_LP.gif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044553" y="1600200"/>
            <a:ext cx="3245893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madre Maria Letizia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it-IT" b="1" dirty="0"/>
              <a:t>La moglie Maria Letizia </a:t>
            </a:r>
            <a:r>
              <a:rPr lang="it-IT" dirty="0"/>
              <a:t>è incinta di sei mesi e segue il marito sulle montagne corse per preparare la resistenza</a:t>
            </a:r>
          </a:p>
          <a:p>
            <a:r>
              <a:rPr lang="it-IT" dirty="0"/>
              <a:t>Di quei giorni dirà: “</a:t>
            </a:r>
            <a:r>
              <a:rPr lang="it-IT" b="1" i="1" dirty="0"/>
              <a:t>In quei giorni sentivo la mia creatura muoversi dentro di me, come fosse impaziente di partecipare alla lotta</a:t>
            </a:r>
            <a:r>
              <a:rPr lang="it-IT" i="1" dirty="0"/>
              <a:t>”</a:t>
            </a:r>
            <a:r>
              <a:rPr lang="it-IT" dirty="0"/>
              <a:t>  </a:t>
            </a:r>
          </a:p>
        </p:txBody>
      </p:sp>
      <p:pic>
        <p:nvPicPr>
          <p:cNvPr id="8" name="Segnaposto contenuto 7" descr="Maria_Letizia_Bonapart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81600" y="1905001"/>
            <a:ext cx="2743200" cy="39624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L’INFANZIA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I suoi genitori hanno origini italiane e il padre riesce ad ottenere in Toscana </a:t>
            </a:r>
            <a:r>
              <a:rPr lang="it-IT" b="1" dirty="0"/>
              <a:t>una patente di nobiltà </a:t>
            </a:r>
            <a:r>
              <a:rPr lang="it-IT" dirty="0"/>
              <a:t>per dare lustro alla famiglia</a:t>
            </a:r>
          </a:p>
          <a:p>
            <a:r>
              <a:rPr lang="it-IT" dirty="0"/>
              <a:t>I Bonaparte hanno </a:t>
            </a:r>
            <a:r>
              <a:rPr lang="it-IT" b="1" dirty="0"/>
              <a:t>13 figli </a:t>
            </a:r>
            <a:r>
              <a:rPr lang="it-IT" dirty="0"/>
              <a:t>e Carlo decide di portare i due maschi maggiori di 10 e 13 anni </a:t>
            </a:r>
            <a:r>
              <a:rPr lang="it-IT" b="1" dirty="0"/>
              <a:t>in Francia </a:t>
            </a:r>
            <a:r>
              <a:rPr lang="it-IT" dirty="0"/>
              <a:t>per farli studiare</a:t>
            </a:r>
          </a:p>
          <a:p>
            <a:r>
              <a:rPr lang="it-IT" dirty="0"/>
              <a:t>Grazie al titolo nobiliare Napoleone viene ammesso ad </a:t>
            </a:r>
            <a:r>
              <a:rPr lang="it-IT" b="1" dirty="0"/>
              <a:t>una prestigiosa scuola nel nord della Francia</a:t>
            </a:r>
            <a:r>
              <a:rPr lang="it-IT" dirty="0"/>
              <a:t>, dove rimane per </a:t>
            </a:r>
            <a:r>
              <a:rPr lang="it-IT" dirty="0" err="1"/>
              <a:t>5</a:t>
            </a:r>
            <a:r>
              <a:rPr lang="it-IT" dirty="0"/>
              <a:t> anni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carriera militare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/>
              <a:t>Napoleone mostra presto la sua </a:t>
            </a:r>
            <a:r>
              <a:rPr lang="it-IT" b="1" dirty="0"/>
              <a:t>volontà di lasciare gli studi </a:t>
            </a:r>
            <a:r>
              <a:rPr lang="it-IT" dirty="0"/>
              <a:t>ordinari per dedicarsi alla </a:t>
            </a:r>
            <a:r>
              <a:rPr lang="it-IT" b="1" dirty="0"/>
              <a:t>carriera militare</a:t>
            </a:r>
          </a:p>
          <a:p>
            <a:r>
              <a:rPr lang="it-IT" dirty="0"/>
              <a:t>Viene ammesso alla </a:t>
            </a:r>
            <a:r>
              <a:rPr lang="it-IT" b="1" dirty="0"/>
              <a:t>Regia Scuola Militare di Francia</a:t>
            </a:r>
            <a:r>
              <a:rPr lang="it-IT" dirty="0"/>
              <a:t>, fondata da Luigi XV </a:t>
            </a:r>
            <a:r>
              <a:rPr lang="it-IT" b="1" dirty="0"/>
              <a:t>a </a:t>
            </a:r>
            <a:r>
              <a:rPr lang="it-IT" b="1" dirty="0" err="1"/>
              <a:t>Brienne</a:t>
            </a:r>
            <a:endParaRPr lang="it-IT" b="1" dirty="0"/>
          </a:p>
          <a:p>
            <a:r>
              <a:rPr lang="it-IT" dirty="0"/>
              <a:t>Ha un carattere chiuso, si sente più corso che francese, non conosce bene la lingua e non va d’accordo con i suoi compagni, tutti nobili francesi molto ricchi</a:t>
            </a:r>
          </a:p>
          <a:p>
            <a:r>
              <a:rPr lang="it-IT" dirty="0"/>
              <a:t>Nonostante le difficoltà, la sua carriera è brillante e a soli 20 anni diviene </a:t>
            </a:r>
            <a:r>
              <a:rPr lang="it-IT" b="1" dirty="0"/>
              <a:t>ufficiale</a:t>
            </a:r>
          </a:p>
          <a:p>
            <a:pPr>
              <a:buNone/>
            </a:pPr>
            <a:r>
              <a:rPr lang="it-IT" dirty="0"/>
              <a:t> </a:t>
            </a:r>
          </a:p>
        </p:txBody>
      </p:sp>
      <p:pic>
        <p:nvPicPr>
          <p:cNvPr id="5" name="Segnaposto contenuto 4" descr="Generale_Bonaparte_in_Italia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05400" y="1828800"/>
            <a:ext cx="3048000" cy="372348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1789: la Rivoluzione e il ritorno in Corsica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Allo scoppio della rivoluzione, il 14 Luglio 1789, Napoleone decide di tornare </a:t>
            </a:r>
            <a:r>
              <a:rPr lang="it-IT" b="1" dirty="0"/>
              <a:t>in Corsica</a:t>
            </a:r>
          </a:p>
          <a:p>
            <a:r>
              <a:rPr lang="it-IT" dirty="0"/>
              <a:t>Qui ritrova l’eroe corso </a:t>
            </a:r>
            <a:r>
              <a:rPr lang="it-IT" b="1" dirty="0"/>
              <a:t>Pasquale Paoli</a:t>
            </a:r>
            <a:r>
              <a:rPr lang="it-IT" dirty="0"/>
              <a:t>, ritornato dopo un lungo esilio sull’isola, e si unisce al movimento indipendentista</a:t>
            </a:r>
          </a:p>
          <a:p>
            <a:r>
              <a:rPr lang="it-IT" dirty="0"/>
              <a:t>Resta un anno in Corsica, ma </a:t>
            </a:r>
            <a:r>
              <a:rPr lang="it-IT" b="1" dirty="0"/>
              <a:t>entra in conflitto con Paoli </a:t>
            </a:r>
            <a:r>
              <a:rPr lang="it-IT" dirty="0"/>
              <a:t>che vuole cacciare i francesi per proclamarsi re</a:t>
            </a:r>
          </a:p>
          <a:p>
            <a:r>
              <a:rPr lang="it-IT" dirty="0"/>
              <a:t>La famiglia Bonaparte volta le spalle a Paoli e viene bandita dall’isola, rifugiandosi </a:t>
            </a:r>
            <a:r>
              <a:rPr lang="it-IT" b="1" dirty="0"/>
              <a:t>a Nizza</a:t>
            </a:r>
          </a:p>
        </p:txBody>
      </p:sp>
      <p:pic>
        <p:nvPicPr>
          <p:cNvPr id="5" name="Segnaposto contenuto 4" descr="PASQUALE PAOLI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29200" y="1828800"/>
            <a:ext cx="2781300" cy="3367881"/>
          </a:xfrm>
        </p:spPr>
      </p:pic>
      <p:sp>
        <p:nvSpPr>
          <p:cNvPr id="6" name="CasellaDiTesto 5"/>
          <p:cNvSpPr txBox="1"/>
          <p:nvPr/>
        </p:nvSpPr>
        <p:spPr>
          <a:xfrm>
            <a:off x="5562600" y="5638800"/>
            <a:ext cx="1525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Pasquale Paoli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Il 1793: l’assedio di Tolone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/>
              <a:t>Nel 1793 Napoleone lascia la famiglia a Nizza e va a </a:t>
            </a:r>
            <a:r>
              <a:rPr lang="it-IT" b="1" dirty="0"/>
              <a:t>Tolone</a:t>
            </a:r>
            <a:r>
              <a:rPr lang="it-IT" dirty="0"/>
              <a:t> assediata da una ribellione di realisti (francesi fedeli al re), aiutati dagli inglesi</a:t>
            </a:r>
          </a:p>
          <a:p>
            <a:r>
              <a:rPr lang="it-IT" dirty="0"/>
              <a:t>Quando il </a:t>
            </a:r>
            <a:r>
              <a:rPr lang="it-IT" b="1" dirty="0"/>
              <a:t>Capo battaglione </a:t>
            </a:r>
            <a:r>
              <a:rPr lang="it-IT" dirty="0"/>
              <a:t>muore per un malore, Napoleone, da semplice capo d’artiglieria, viene chiamato a sostituirlo</a:t>
            </a:r>
          </a:p>
          <a:p>
            <a:r>
              <a:rPr lang="it-IT" dirty="0"/>
              <a:t>Riesce a sconfiggere gli inglesi e viene promosso </a:t>
            </a:r>
            <a:r>
              <a:rPr lang="it-IT" b="1" dirty="0"/>
              <a:t>Generale</a:t>
            </a:r>
            <a:r>
              <a:rPr lang="it-IT" dirty="0"/>
              <a:t> </a:t>
            </a:r>
            <a:r>
              <a:rPr lang="it-IT" b="1" dirty="0"/>
              <a:t>a soli 24 anni </a:t>
            </a:r>
          </a:p>
          <a:p>
            <a:r>
              <a:rPr lang="it-IT" dirty="0"/>
              <a:t>Il commissario della Convenzione Nazionale </a:t>
            </a:r>
            <a:r>
              <a:rPr lang="it-IT" dirty="0" err="1"/>
              <a:t>Barras</a:t>
            </a:r>
            <a:r>
              <a:rPr lang="it-IT" dirty="0"/>
              <a:t>, presente a Tolone, dice di lui: “</a:t>
            </a:r>
            <a:r>
              <a:rPr lang="it-IT" b="1" i="1" dirty="0"/>
              <a:t>Eccezionale soldato dall’irrefrenabile attività. Ha addosso un moto perpetuo</a:t>
            </a:r>
            <a:r>
              <a:rPr lang="it-IT" i="1" dirty="0"/>
              <a:t>”.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UNA TECNICA INFALLIBILE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Come era riuscito a sconfiggere gli Inglesi?</a:t>
            </a:r>
          </a:p>
          <a:p>
            <a:r>
              <a:rPr lang="it-IT" dirty="0"/>
              <a:t>Al suo arrivo a Tolone, Napoleone trova i cannoni sparsi a varie distanze e </a:t>
            </a:r>
            <a:r>
              <a:rPr lang="it-IT" b="1" dirty="0"/>
              <a:t>ordina di disporli uno affianco all’altro su un’altura in direzione delle navi inglesi</a:t>
            </a:r>
          </a:p>
          <a:p>
            <a:r>
              <a:rPr lang="it-IT" dirty="0"/>
              <a:t>Molti lo criticano perché colpire il bersaglio sul mare dall’alto è molto difficile, </a:t>
            </a:r>
            <a:r>
              <a:rPr lang="it-IT" b="1" dirty="0"/>
              <a:t>ma Napoleone mette i cannoni a inclinazioni diverse e, dopo aver sparato i primi colpi, capisce quale cannone ha la giusta inclinazione e corre da uno all’altro per modificare la traiettoria 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1795: </a:t>
            </a:r>
            <a:r>
              <a:rPr lang="it-IT" dirty="0" err="1">
                <a:solidFill>
                  <a:srgbClr val="FF0000"/>
                </a:solidFill>
              </a:rPr>
              <a:t>Barras</a:t>
            </a:r>
            <a:r>
              <a:rPr lang="it-IT" dirty="0">
                <a:solidFill>
                  <a:srgbClr val="FF0000"/>
                </a:solidFill>
              </a:rPr>
              <a:t> gli affida la repressione dei realisti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Memore delle capacità di Napoleone, </a:t>
            </a:r>
            <a:r>
              <a:rPr lang="it-IT" b="1" dirty="0" err="1"/>
              <a:t>Barras</a:t>
            </a:r>
            <a:r>
              <a:rPr lang="it-IT" b="1" dirty="0"/>
              <a:t> due anni dopo gli affida la repressione di una ribellione a Parigi</a:t>
            </a:r>
            <a:r>
              <a:rPr lang="it-IT" dirty="0"/>
              <a:t>, ad opera di un gruppo di dissidenti detti “realisti”</a:t>
            </a:r>
          </a:p>
          <a:p>
            <a:r>
              <a:rPr lang="it-IT" dirty="0"/>
              <a:t>Napoleone punta il fuoco dei cannoni sulla folla e riesce a sedare la rivolta</a:t>
            </a:r>
          </a:p>
          <a:p>
            <a:r>
              <a:rPr lang="it-IT" dirty="0"/>
              <a:t>Diventa famoso in tutta la città con il nome di </a:t>
            </a:r>
            <a:r>
              <a:rPr lang="it-IT" b="1" dirty="0"/>
              <a:t>“</a:t>
            </a:r>
            <a:r>
              <a:rPr lang="it-IT" b="1" i="1" dirty="0"/>
              <a:t>mitragliatore</a:t>
            </a:r>
            <a:r>
              <a:rPr lang="it-IT" b="1" dirty="0"/>
              <a:t>”</a:t>
            </a:r>
          </a:p>
        </p:txBody>
      </p:sp>
      <p:pic>
        <p:nvPicPr>
          <p:cNvPr id="5" name="Segnaposto contenuto 4" descr="cannoni su parigi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05000"/>
            <a:ext cx="4038600" cy="39624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1796: la Campagna d’Italia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b="1" dirty="0"/>
              <a:t>Nel 1796, a soli 27 anni, gli viene affidata la guida suprema della Campagna d’Italia </a:t>
            </a:r>
            <a:r>
              <a:rPr lang="it-IT" dirty="0"/>
              <a:t>per liberare il Lombardo- Veneto dagli </a:t>
            </a:r>
            <a:r>
              <a:rPr lang="it-IT" b="1" dirty="0"/>
              <a:t>Austriaci</a:t>
            </a:r>
          </a:p>
          <a:p>
            <a:r>
              <a:rPr lang="it-IT" dirty="0"/>
              <a:t>Ha a disposizione un misero esercito di soldati inesperti e solo 24 cannoni</a:t>
            </a:r>
          </a:p>
          <a:p>
            <a:r>
              <a:rPr lang="it-IT" b="1" dirty="0"/>
              <a:t>Napoleone combatte in prima linea</a:t>
            </a:r>
            <a:r>
              <a:rPr lang="it-IT" dirty="0"/>
              <a:t>, dimostrando grande coraggio e riportando numerose vittorie</a:t>
            </a:r>
          </a:p>
          <a:p>
            <a:pPr>
              <a:buNone/>
            </a:pPr>
            <a:r>
              <a:rPr lang="it-IT" dirty="0"/>
              <a:t>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DAE8FD-EF45-4682-B9C2-54964EB99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531440"/>
            <a:ext cx="8229600" cy="1949078"/>
          </a:xfrm>
        </p:spPr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LE REPUBBLICHE SORELLE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86C231C-E5C2-45B2-8CA1-ECBCDEF7A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92696"/>
            <a:ext cx="8676783" cy="61653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1800" dirty="0"/>
              <a:t>Le fasi della campagna d’Italia sono le seguenti:</a:t>
            </a:r>
          </a:p>
          <a:p>
            <a:pPr>
              <a:buFontTx/>
              <a:buChar char="-"/>
            </a:pPr>
            <a:r>
              <a:rPr lang="it-IT" sz="1800" dirty="0"/>
              <a:t>Napoleone vince in battaglia </a:t>
            </a:r>
            <a:r>
              <a:rPr lang="it-IT" sz="1800" b="1" dirty="0"/>
              <a:t>il Piemonte </a:t>
            </a:r>
            <a:r>
              <a:rPr lang="it-IT" sz="1800" dirty="0"/>
              <a:t>di Vittorio Amedeo di Savoia e costringe il re alla firma di un armistizio (Nizza e Savoia vengono cedute alla Francia)</a:t>
            </a:r>
          </a:p>
          <a:p>
            <a:pPr>
              <a:buFontTx/>
              <a:buChar char="-"/>
            </a:pPr>
            <a:r>
              <a:rPr lang="it-IT" sz="1800" dirty="0"/>
              <a:t>Sconfigge poi gli Austriaci a Lodi e </a:t>
            </a:r>
            <a:r>
              <a:rPr lang="it-IT" sz="1800" b="1" dirty="0"/>
              <a:t>occupa Milano</a:t>
            </a:r>
          </a:p>
          <a:p>
            <a:pPr>
              <a:buFontTx/>
              <a:buChar char="-"/>
            </a:pPr>
            <a:r>
              <a:rPr lang="it-IT" sz="1800" dirty="0"/>
              <a:t>Sconfigge </a:t>
            </a:r>
            <a:r>
              <a:rPr lang="it-IT" sz="1800" b="1" dirty="0"/>
              <a:t>in Emilia </a:t>
            </a:r>
            <a:r>
              <a:rPr lang="it-IT" sz="1800" dirty="0"/>
              <a:t>l’esercito del papa Pio VI, che firma la Pace di Tolentino (Romagna, Bologna e Ferrara vengono cedute alla Francia)</a:t>
            </a:r>
          </a:p>
          <a:p>
            <a:pPr>
              <a:buFontTx/>
              <a:buChar char="-"/>
            </a:pPr>
            <a:r>
              <a:rPr lang="it-IT" sz="1800" dirty="0"/>
              <a:t>Napoleone riunisce in un unico stato, chiamato </a:t>
            </a:r>
            <a:r>
              <a:rPr lang="it-IT" sz="1800" b="1" dirty="0"/>
              <a:t>Repubblica cisalpina</a:t>
            </a:r>
            <a:r>
              <a:rPr lang="it-IT" sz="1800" dirty="0"/>
              <a:t>, i territori conquistati. Il nuovo Stato è controllato dalla Francia</a:t>
            </a:r>
          </a:p>
          <a:p>
            <a:pPr>
              <a:buFontTx/>
              <a:buChar char="-"/>
            </a:pPr>
            <a:r>
              <a:rPr lang="it-IT" sz="1800" dirty="0"/>
              <a:t>Napoleone invia a Parigi oro, gioielli, opere d’arte di inestimabile valore depredati in Italia da chiese e palazzi (2500 quadri e i Cavalli di San Marco)</a:t>
            </a:r>
          </a:p>
          <a:p>
            <a:pPr>
              <a:buFontTx/>
              <a:buChar char="-"/>
            </a:pPr>
            <a:r>
              <a:rPr lang="it-IT" sz="1800" dirty="0"/>
              <a:t>Nel 1797 Napoleone concorda con i veneziani una sommossa contro il doge, tuttavia decide poi di tradirli, firmando un accordo con l’Austria: </a:t>
            </a:r>
            <a:r>
              <a:rPr lang="it-IT" sz="1800" b="1" dirty="0"/>
              <a:t>il Trattato di Campoformio </a:t>
            </a:r>
            <a:r>
              <a:rPr lang="it-IT" sz="1800" dirty="0"/>
              <a:t>(Napoleone concede Venezia all’Austria in cambio della cessione definitiva della Lombardia e dell’abbandono di ogni pretesa sul Belgio)</a:t>
            </a:r>
          </a:p>
          <a:p>
            <a:pPr>
              <a:buFontTx/>
              <a:buChar char="-"/>
            </a:pPr>
            <a:r>
              <a:rPr lang="it-IT" sz="1800" dirty="0"/>
              <a:t>Nello stesso anno Napoleone </a:t>
            </a:r>
            <a:r>
              <a:rPr lang="it-IT" sz="1800" b="1" dirty="0"/>
              <a:t>invade il Lazio </a:t>
            </a:r>
            <a:r>
              <a:rPr lang="it-IT" sz="1800" dirty="0"/>
              <a:t>e occupò Roma, dando vita alla Repubblica romana (1798). Pio VI venne fatto prigioniero.</a:t>
            </a:r>
          </a:p>
          <a:p>
            <a:pPr>
              <a:buFontTx/>
              <a:buChar char="-"/>
            </a:pPr>
            <a:r>
              <a:rPr lang="it-IT" sz="1800" dirty="0"/>
              <a:t>Nel 1799 Napoleone </a:t>
            </a:r>
            <a:r>
              <a:rPr lang="it-IT" sz="1800" b="1" dirty="0"/>
              <a:t>occupa Napoli</a:t>
            </a:r>
            <a:r>
              <a:rPr lang="it-IT" sz="1800" dirty="0"/>
              <a:t>, Ferdinando di Borbone fugge e viene proclamata la terza repubblica filo francese, la </a:t>
            </a:r>
            <a:r>
              <a:rPr lang="it-IT" sz="1800" b="1" dirty="0"/>
              <a:t>Repubblica partenopea</a:t>
            </a:r>
            <a:r>
              <a:rPr lang="it-IT" sz="1800" dirty="0"/>
              <a:t>. Le tre repubbliche sono dette «sorelle»</a:t>
            </a:r>
          </a:p>
          <a:p>
            <a:pPr>
              <a:buFontTx/>
              <a:buChar char="-"/>
            </a:pPr>
            <a:r>
              <a:rPr lang="it-IT" sz="1800" dirty="0"/>
              <a:t>Napoleone abbandona presto le repubbliche italiane così, in breve tempo, i Borboni rientrano a Napoli e il papa a Roma</a:t>
            </a:r>
          </a:p>
          <a:p>
            <a:pPr>
              <a:buFontTx/>
              <a:buChar char="-"/>
            </a:pP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827438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1797: </a:t>
            </a:r>
            <a:r>
              <a:rPr lang="it-IT" dirty="0" err="1">
                <a:solidFill>
                  <a:srgbClr val="FF0000"/>
                </a:solidFill>
              </a:rPr>
              <a:t>Campoformio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b="1" dirty="0"/>
              <a:t>Il Trattato di Campoformio </a:t>
            </a:r>
            <a:r>
              <a:rPr lang="it-IT" dirty="0"/>
              <a:t>viene vissuto dai veneziani come </a:t>
            </a:r>
            <a:r>
              <a:rPr lang="it-IT" b="1" dirty="0"/>
              <a:t>un vero e proprio tradimento</a:t>
            </a:r>
            <a:r>
              <a:rPr lang="it-IT" dirty="0"/>
              <a:t>.</a:t>
            </a:r>
          </a:p>
          <a:p>
            <a:r>
              <a:rPr lang="it-IT" dirty="0"/>
              <a:t>Molti patrioti avevano creduto che Napoleone fosse un liberatore, scoprendo amaramente che li aveva traditi e ceduti all’Austria.</a:t>
            </a:r>
          </a:p>
          <a:p>
            <a:r>
              <a:rPr lang="it-IT" dirty="0"/>
              <a:t>Per la prima volta dalla sua fondazione, la Repubblica di Venezia perde la sua indipendenza</a:t>
            </a:r>
          </a:p>
        </p:txBody>
      </p:sp>
      <p:pic>
        <p:nvPicPr>
          <p:cNvPr id="5" name="Segnaposto contenuto 4" descr="campoformio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29200" y="1600200"/>
            <a:ext cx="3276600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1798: la Campagna d’Egitto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sz="2000" b="1" dirty="0"/>
              <a:t>Nel 1798 il Direttorio gli affida il comando della Campagna d'Egitto</a:t>
            </a:r>
            <a:r>
              <a:rPr lang="it-IT" sz="2000" dirty="0"/>
              <a:t>, per colpire gli interessi orientali degli inglesi</a:t>
            </a:r>
          </a:p>
          <a:p>
            <a:r>
              <a:rPr lang="it-IT" sz="2000" dirty="0"/>
              <a:t>Napoleone salpa con </a:t>
            </a:r>
            <a:r>
              <a:rPr lang="it-IT" sz="2000" b="1" dirty="0"/>
              <a:t>200 navi e 35000 uomini </a:t>
            </a:r>
            <a:r>
              <a:rPr lang="it-IT" sz="2000" dirty="0"/>
              <a:t>e, all’arrivo, si mostra impreparato a fronteggiare il caldo del deserto. Le uniformi di lana e la mancanza d’acqua decimarono la truppe</a:t>
            </a:r>
          </a:p>
          <a:p>
            <a:r>
              <a:rPr lang="it-IT" sz="2000" b="1" dirty="0"/>
              <a:t>L’esito è fallimentare</a:t>
            </a:r>
            <a:r>
              <a:rPr lang="it-IT" sz="2000" dirty="0"/>
              <a:t>: vince infatti contro gli Egiziani (Battaglia delle Piramidi), ma viene sconfitto dalla flotta inglese guidata dall’ammiraglio Nelson nella </a:t>
            </a:r>
            <a:r>
              <a:rPr lang="it-IT" sz="2000" b="1" dirty="0"/>
              <a:t>baia di Abukir. </a:t>
            </a:r>
          </a:p>
        </p:txBody>
      </p:sp>
      <p:pic>
        <p:nvPicPr>
          <p:cNvPr id="5" name="Segnaposto contenuto 4" descr="Abukir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828800"/>
            <a:ext cx="4038600" cy="3452281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2A1529-3360-4318-8FAD-B99DDD214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STELE DI ROSETTA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1DD41A-8C3A-44DA-A1F0-E13E09B05A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/>
              <a:t>I soldati di Napoleone, scavando per costruire una fortificazione nei pressi del Nilo, in una località di nome Rosetta, trovano una lastra di pietra con delle iscrizioni</a:t>
            </a:r>
          </a:p>
          <a:p>
            <a:r>
              <a:rPr lang="it-IT" dirty="0"/>
              <a:t>Napoleone la sottopone ad alcuni studiosi, tra cui </a:t>
            </a:r>
            <a:r>
              <a:rPr lang="it-IT" b="1" dirty="0"/>
              <a:t>Jean Francois </a:t>
            </a:r>
            <a:r>
              <a:rPr lang="it-IT" b="1" dirty="0" err="1"/>
              <a:t>Champollion</a:t>
            </a:r>
            <a:r>
              <a:rPr lang="it-IT" dirty="0"/>
              <a:t>, esperto di lingue antiche, che riesce così a decifrare i geroglifici egiziani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ABECE4D3-9489-4F57-B28C-48B116083A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01805" y="1600200"/>
            <a:ext cx="353139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246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PRESA DEL POTERE</a:t>
            </a:r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Al ritorno in patria, nel giro di pochi anni, Napoleone prende il potere assoluto in Francia.</a:t>
            </a:r>
          </a:p>
          <a:p>
            <a:r>
              <a:rPr lang="it-IT" dirty="0"/>
              <a:t>Nel novembre del </a:t>
            </a:r>
            <a:r>
              <a:rPr lang="it-IT" b="1" dirty="0"/>
              <a:t>1799</a:t>
            </a:r>
            <a:r>
              <a:rPr lang="it-IT" dirty="0"/>
              <a:t> irrompe nella sala dell’Assemblea e la scioglie, minacciando di aprire il fuoco con un corpo di granatieri; i deputati si arrendono alla minaccia</a:t>
            </a:r>
          </a:p>
          <a:p>
            <a:r>
              <a:rPr lang="it-IT" dirty="0"/>
              <a:t>Insieme a  </a:t>
            </a:r>
            <a:r>
              <a:rPr lang="it-IT" dirty="0" err="1"/>
              <a:t>Sieyes</a:t>
            </a:r>
            <a:r>
              <a:rPr lang="it-IT" dirty="0"/>
              <a:t> e </a:t>
            </a:r>
            <a:r>
              <a:rPr lang="it-IT" dirty="0" err="1"/>
              <a:t>Ducos</a:t>
            </a:r>
            <a:r>
              <a:rPr lang="it-IT" dirty="0"/>
              <a:t>, rovescia così il Direttorio e instaura il </a:t>
            </a:r>
            <a:r>
              <a:rPr lang="it-IT" b="1" u="sng" dirty="0"/>
              <a:t>Consolato</a:t>
            </a:r>
            <a:r>
              <a:rPr lang="it-IT" dirty="0"/>
              <a:t>, assumendo la carica di </a:t>
            </a:r>
            <a:r>
              <a:rPr lang="it-IT" b="1" dirty="0"/>
              <a:t>primo console, </a:t>
            </a:r>
            <a:r>
              <a:rPr lang="it-IT" dirty="0"/>
              <a:t>che poco dopo diverrà </a:t>
            </a:r>
            <a:r>
              <a:rPr lang="it-IT" b="1" dirty="0"/>
              <a:t>console a vita</a:t>
            </a:r>
            <a:r>
              <a:rPr lang="it-IT" dirty="0"/>
              <a:t>.</a:t>
            </a:r>
          </a:p>
          <a:p>
            <a:r>
              <a:rPr lang="it-IT" dirty="0"/>
              <a:t>Nel 1799, con un plebiscito fa approvare </a:t>
            </a:r>
            <a:r>
              <a:rPr lang="it-IT" b="1" u="sng" dirty="0"/>
              <a:t>una nuova Costituzione</a:t>
            </a:r>
            <a:r>
              <a:rPr lang="it-IT" b="1" dirty="0"/>
              <a:t> </a:t>
            </a:r>
            <a:r>
              <a:rPr lang="it-IT" dirty="0"/>
              <a:t>che affida a lui tutti i poteri (va ricordato che la Costituzione prevede </a:t>
            </a:r>
            <a:r>
              <a:rPr lang="it-IT" b="1" dirty="0"/>
              <a:t>il suffragio universale maschile</a:t>
            </a:r>
            <a:r>
              <a:rPr lang="it-IT" dirty="0"/>
              <a:t>, elemento di grande modernità).</a:t>
            </a:r>
          </a:p>
          <a:p>
            <a:r>
              <a:rPr lang="it-IT" dirty="0"/>
              <a:t>Il 1799 segna </a:t>
            </a:r>
            <a:r>
              <a:rPr lang="it-IT" b="1" dirty="0"/>
              <a:t>la fine della Rivoluzione francese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D83F3A-FDAA-44B9-835E-B27C793E8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SECONDA CAMPAGNA D’ITALIA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A166783-95E2-4A7C-B4EF-8DA7541FB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it-IT" dirty="0"/>
              <a:t>Nel </a:t>
            </a:r>
            <a:r>
              <a:rPr lang="it-IT" b="1" dirty="0"/>
              <a:t>1800</a:t>
            </a:r>
            <a:r>
              <a:rPr lang="it-IT" dirty="0"/>
              <a:t> Napoleone parte per </a:t>
            </a:r>
            <a:r>
              <a:rPr lang="it-IT" b="1" dirty="0"/>
              <a:t>la seconda Campagna d’Italia</a:t>
            </a:r>
            <a:r>
              <a:rPr lang="it-IT" dirty="0"/>
              <a:t>, perché in sua assenza il Centro Nord della penisola è tornato nelle mani dei vecchi regnanti</a:t>
            </a:r>
          </a:p>
          <a:p>
            <a:pPr>
              <a:buFontTx/>
              <a:buChar char="-"/>
            </a:pPr>
            <a:r>
              <a:rPr lang="it-IT" dirty="0"/>
              <a:t>Napoleone si scontra con gli Austriaci </a:t>
            </a:r>
            <a:r>
              <a:rPr lang="it-IT" b="1" dirty="0"/>
              <a:t>a Marengo </a:t>
            </a:r>
            <a:r>
              <a:rPr lang="it-IT" dirty="0"/>
              <a:t>e riconquista parte del Nord, con Piemonte, Lombardia, Liguria, unite nella </a:t>
            </a:r>
            <a:r>
              <a:rPr lang="it-IT" b="1" dirty="0"/>
              <a:t>Repubblica cisalpina</a:t>
            </a:r>
          </a:p>
          <a:p>
            <a:pPr>
              <a:buFontTx/>
              <a:buChar char="-"/>
            </a:pPr>
            <a:r>
              <a:rPr lang="it-IT" dirty="0"/>
              <a:t>Napoleone conquista anche </a:t>
            </a:r>
            <a:r>
              <a:rPr lang="it-IT" b="1" dirty="0"/>
              <a:t>Belgio, Olanda</a:t>
            </a:r>
            <a:r>
              <a:rPr lang="it-IT" dirty="0"/>
              <a:t>, parte della </a:t>
            </a:r>
            <a:r>
              <a:rPr lang="it-IT" b="1" dirty="0"/>
              <a:t>Germania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2140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Il Codice Napoleonico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it-IT" sz="1800" dirty="0"/>
              <a:t>Nel </a:t>
            </a:r>
            <a:r>
              <a:rPr lang="it-IT" sz="1800" b="1" dirty="0"/>
              <a:t>1804</a:t>
            </a:r>
            <a:r>
              <a:rPr lang="it-IT" sz="1800" dirty="0"/>
              <a:t> Napoleone promulga </a:t>
            </a:r>
            <a:r>
              <a:rPr lang="it-IT" sz="1800" b="1" dirty="0"/>
              <a:t>il Codice Napoleonico</a:t>
            </a:r>
            <a:r>
              <a:rPr lang="it-IT" sz="1800" dirty="0"/>
              <a:t>, una raccolta di leggi alla cui raccolta lavora personalmente</a:t>
            </a:r>
          </a:p>
          <a:p>
            <a:r>
              <a:rPr lang="it-IT" sz="1800" dirty="0"/>
              <a:t>Il Codice </a:t>
            </a:r>
            <a:r>
              <a:rPr lang="it-IT" sz="1800" b="1" dirty="0"/>
              <a:t>elimina i retaggi dell’assolutismo e crea una società borghese e liberale di ispirazione laica</a:t>
            </a:r>
            <a:r>
              <a:rPr lang="it-IT" sz="1800" dirty="0"/>
              <a:t>, in cui vengono garantiti i diritti di uguaglianza,libertà personale,libertà di coscienza, libertà del lavoro, laicità</a:t>
            </a:r>
          </a:p>
          <a:p>
            <a:r>
              <a:rPr lang="it-IT" sz="1800" dirty="0"/>
              <a:t>Il Codice </a:t>
            </a:r>
            <a:r>
              <a:rPr lang="it-IT" sz="1800" b="1" dirty="0"/>
              <a:t>viene adottato in tutti i regni conquistati da Napoleone</a:t>
            </a:r>
            <a:r>
              <a:rPr lang="it-IT" sz="1800" dirty="0"/>
              <a:t>, dunque anche in Italia, dove rimane in vigore fino all’introduzione del Codice civile italiano del 1865. </a:t>
            </a:r>
          </a:p>
        </p:txBody>
      </p:sp>
      <p:pic>
        <p:nvPicPr>
          <p:cNvPr id="7" name="Segnaposto contenuto 6" descr="codice napoleonico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76800" y="1600200"/>
            <a:ext cx="3505200" cy="42672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STRUTTURA DEL CODICE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dirty="0"/>
              <a:t>      </a:t>
            </a:r>
            <a:r>
              <a:rPr lang="it-IT" b="1" dirty="0"/>
              <a:t>Libro Primo: Sulle persone </a:t>
            </a:r>
          </a:p>
          <a:p>
            <a:pPr>
              <a:buNone/>
            </a:pPr>
            <a:r>
              <a:rPr lang="it-IT" dirty="0"/>
              <a:t>     Il primo libro riguarda i diritti della persona e della famiglia;  viene istituito il </a:t>
            </a:r>
            <a:r>
              <a:rPr lang="it-IT" u="sng" dirty="0"/>
              <a:t>matrimonio civile</a:t>
            </a:r>
            <a:r>
              <a:rPr lang="it-IT" dirty="0"/>
              <a:t>, viene mantenuto </a:t>
            </a:r>
            <a:r>
              <a:rPr lang="it-IT" u="sng" dirty="0"/>
              <a:t>il divorzio</a:t>
            </a:r>
            <a:r>
              <a:rPr lang="it-IT" dirty="0"/>
              <a:t>, vengono parificati i diritti dei figli maschi e delle figlie femmine, viene mantenuta l’impostazione paternalistica (il padre amministra i beni della moglie ed esercita un controllo assoluto sui figli fino al 21 anno d’età, tanto che può farli imprigionare fino a 6 mesi)</a:t>
            </a:r>
          </a:p>
          <a:p>
            <a:pPr>
              <a:buNone/>
            </a:pPr>
            <a:r>
              <a:rPr lang="it-IT" dirty="0"/>
              <a:t>       </a:t>
            </a:r>
          </a:p>
          <a:p>
            <a:pPr>
              <a:buNone/>
            </a:pPr>
            <a:r>
              <a:rPr lang="it-IT" dirty="0"/>
              <a:t>      </a:t>
            </a:r>
            <a:r>
              <a:rPr lang="it-IT" b="1" dirty="0"/>
              <a:t>Libro Secondo: Dei Beni e della proprietà</a:t>
            </a:r>
          </a:p>
          <a:p>
            <a:pPr>
              <a:buNone/>
            </a:pPr>
            <a:r>
              <a:rPr lang="it-IT" dirty="0"/>
              <a:t>       Il secondo libro abolisce il feudo </a:t>
            </a:r>
          </a:p>
          <a:p>
            <a:pPr>
              <a:buNone/>
            </a:pPr>
            <a:endParaRPr lang="it-IT" u="sng" dirty="0">
              <a:solidFill>
                <a:srgbClr val="000000"/>
              </a:solidFill>
            </a:endParaRPr>
          </a:p>
          <a:p>
            <a:pPr>
              <a:buNone/>
            </a:pPr>
            <a:r>
              <a:rPr lang="it-IT" dirty="0">
                <a:solidFill>
                  <a:srgbClr val="000000"/>
                </a:solidFill>
              </a:rPr>
              <a:t>      </a:t>
            </a:r>
            <a:r>
              <a:rPr lang="it-IT" b="1" dirty="0">
                <a:solidFill>
                  <a:srgbClr val="000000"/>
                </a:solidFill>
              </a:rPr>
              <a:t>Libro terzo: della trasmissione e acquisto della proprietà</a:t>
            </a:r>
          </a:p>
          <a:p>
            <a:pPr>
              <a:buNone/>
            </a:pPr>
            <a:r>
              <a:rPr lang="it-IT" dirty="0">
                <a:solidFill>
                  <a:srgbClr val="000000"/>
                </a:solidFill>
              </a:rPr>
              <a:t>      Si stabilisce che alla morte del padre i figli maschi e femmine  hanno stessi diritti di successione </a:t>
            </a:r>
          </a:p>
          <a:p>
            <a:pPr>
              <a:buNone/>
            </a:pPr>
            <a:endParaRPr lang="it-IT" u="sng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L’IMPERO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Nel </a:t>
            </a:r>
            <a:r>
              <a:rPr lang="it-IT" b="1" dirty="0"/>
              <a:t>1804</a:t>
            </a:r>
            <a:r>
              <a:rPr lang="it-IT" dirty="0"/>
              <a:t> Napoleone indice un plebiscito e viene incoronato </a:t>
            </a:r>
            <a:r>
              <a:rPr lang="it-IT" b="1" u="sng" dirty="0"/>
              <a:t>imperatore dei francesi</a:t>
            </a:r>
            <a:endParaRPr lang="it-IT" dirty="0"/>
          </a:p>
          <a:p>
            <a:endParaRPr lang="it-IT" b="1" dirty="0"/>
          </a:p>
          <a:p>
            <a:r>
              <a:rPr lang="it-IT" b="1" dirty="0"/>
              <a:t>Il 2 dicembre del 1804, nella cattedrale di Notre Dame,</a:t>
            </a:r>
            <a:r>
              <a:rPr lang="it-IT" dirty="0"/>
              <a:t> viene celebrata la cerimonia d’incoronazione</a:t>
            </a:r>
          </a:p>
          <a:p>
            <a:r>
              <a:rPr lang="it-IT" dirty="0"/>
              <a:t>Dopo che le insegne imperiali vengono benedette dal papa, </a:t>
            </a:r>
            <a:r>
              <a:rPr lang="it-IT" b="1" dirty="0"/>
              <a:t>Napoleone si incorona da solo,</a:t>
            </a:r>
            <a:r>
              <a:rPr lang="it-IT" dirty="0"/>
              <a:t> come simbolo del suo potere 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5" name="Segnaposto contenuto 4" descr="incoronazione napoleon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00200"/>
            <a:ext cx="4038600" cy="411480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Napoleone riformatore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/>
              <a:t>Napoleone si dedica alla </a:t>
            </a:r>
            <a:r>
              <a:rPr lang="it-IT" b="1" dirty="0"/>
              <a:t>riorganizzazione interna della Francia</a:t>
            </a:r>
            <a:r>
              <a:rPr lang="it-IT" dirty="0"/>
              <a:t> attraverso numerose riforme:</a:t>
            </a:r>
          </a:p>
          <a:p>
            <a:r>
              <a:rPr lang="it-IT" dirty="0"/>
              <a:t>Nel campo dell'istruzione, Napoleone </a:t>
            </a:r>
            <a:r>
              <a:rPr lang="it-IT" b="1" dirty="0"/>
              <a:t>istituisce i licei e i politecnici </a:t>
            </a:r>
            <a:r>
              <a:rPr lang="it-IT" dirty="0"/>
              <a:t>per formare una classe dirigente preparata e indottrinata</a:t>
            </a:r>
          </a:p>
          <a:p>
            <a:r>
              <a:rPr lang="it-IT" dirty="0"/>
              <a:t>In ambito amministrativo sottopone l'intero territorio francese al controllo del governo centrale tramite l'azione dei </a:t>
            </a:r>
            <a:r>
              <a:rPr lang="it-IT" b="1" dirty="0"/>
              <a:t>prefetti </a:t>
            </a:r>
            <a:r>
              <a:rPr lang="it-IT" dirty="0"/>
              <a:t>e dei </a:t>
            </a:r>
            <a:r>
              <a:rPr lang="it-IT" b="1" dirty="0"/>
              <a:t>sindaci</a:t>
            </a:r>
            <a:r>
              <a:rPr lang="it-IT" dirty="0"/>
              <a:t> che erano di nomina governativa</a:t>
            </a:r>
          </a:p>
          <a:p>
            <a:r>
              <a:rPr lang="it-IT" dirty="0"/>
              <a:t>In ambito economico istituisce la </a:t>
            </a:r>
            <a:r>
              <a:rPr lang="it-IT" b="1" dirty="0"/>
              <a:t>Banca di Francia </a:t>
            </a:r>
            <a:r>
              <a:rPr lang="it-IT" dirty="0"/>
              <a:t>per liberare lo stato dalla dipendenza dai banchieri privati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111" b="1" dirty="0">
                <a:solidFill>
                  <a:srgbClr val="FF0000"/>
                </a:solidFill>
              </a:rPr>
              <a:t>L’ESPANSIONE IN EUROPA (1805-1810)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79512" y="1196752"/>
            <a:ext cx="4824536" cy="5661248"/>
          </a:xfrm>
        </p:spPr>
        <p:txBody>
          <a:bodyPr>
            <a:normAutofit fontScale="55000" lnSpcReduction="20000"/>
          </a:bodyPr>
          <a:lstStyle/>
          <a:p>
            <a:r>
              <a:rPr lang="it-IT" sz="3300" b="1" dirty="0"/>
              <a:t>Tra il 1805 e il 1806 le maggiori potenze europee si alleano contro di lui </a:t>
            </a:r>
            <a:r>
              <a:rPr lang="it-IT" sz="3300" dirty="0"/>
              <a:t>(Austria, Russia, Inghilterra, Prussia). </a:t>
            </a:r>
          </a:p>
          <a:p>
            <a:r>
              <a:rPr lang="it-IT" sz="3300" b="1" dirty="0"/>
              <a:t>Napoleone riporta importanti vittorie  </a:t>
            </a:r>
            <a:r>
              <a:rPr lang="it-IT" sz="3300" dirty="0"/>
              <a:t>(nel 1805 sconfigge gli Austriaci e i Russi ad Austerlitz e a Jena). </a:t>
            </a:r>
          </a:p>
          <a:p>
            <a:r>
              <a:rPr lang="it-IT" sz="3300" dirty="0"/>
              <a:t>L’impero francese si estende sempre più in Europa e Napoleone </a:t>
            </a:r>
            <a:r>
              <a:rPr lang="it-IT" sz="3300" b="1" dirty="0"/>
              <a:t>affida alcuni regni al fratello Giuseppe</a:t>
            </a:r>
            <a:r>
              <a:rPr lang="it-IT" sz="3300" dirty="0"/>
              <a:t> (regno di Napoli e Spagna)</a:t>
            </a:r>
          </a:p>
          <a:p>
            <a:r>
              <a:rPr lang="it-IT" sz="3300" dirty="0"/>
              <a:t>L’unico avversario in grado di tenere testa all’avanzata francese </a:t>
            </a:r>
            <a:r>
              <a:rPr lang="it-IT" sz="3300" b="1" dirty="0"/>
              <a:t>è l’Inghilterra</a:t>
            </a:r>
            <a:r>
              <a:rPr lang="it-IT" sz="3300" dirty="0"/>
              <a:t>, che nel </a:t>
            </a:r>
            <a:r>
              <a:rPr lang="it-IT" sz="3300" b="1" dirty="0"/>
              <a:t>1805</a:t>
            </a:r>
            <a:r>
              <a:rPr lang="it-IT" sz="3300" dirty="0"/>
              <a:t> vince la flotta di Napoleone nella </a:t>
            </a:r>
            <a:r>
              <a:rPr lang="it-IT" sz="3300" b="1" dirty="0"/>
              <a:t>battaglia di Trafalgar</a:t>
            </a:r>
            <a:r>
              <a:rPr lang="it-IT" sz="3300" dirty="0"/>
              <a:t>. Napoleone reagisce impedendo ai tutti i paesi a lui sottomessi di commerciare con l’Inghilterra (</a:t>
            </a:r>
            <a:r>
              <a:rPr lang="it-IT" sz="3300" b="1" dirty="0"/>
              <a:t>Blocco continentale</a:t>
            </a:r>
            <a:r>
              <a:rPr lang="it-IT" sz="3300" dirty="0"/>
              <a:t>).</a:t>
            </a:r>
          </a:p>
          <a:p>
            <a:r>
              <a:rPr lang="it-IT" sz="3300" dirty="0"/>
              <a:t> </a:t>
            </a:r>
            <a:r>
              <a:rPr lang="it-IT" sz="3300" b="1" dirty="0"/>
              <a:t>Nel 1809 Napoleone batte di nuovo gli austriaci a </a:t>
            </a:r>
            <a:r>
              <a:rPr lang="it-IT" sz="3300" b="1" dirty="0" err="1"/>
              <a:t>Wagram</a:t>
            </a:r>
            <a:r>
              <a:rPr lang="it-IT" sz="3300" dirty="0"/>
              <a:t>. L’imperatore pretende di avere in moglie la figlia dell’imperatore austriaco </a:t>
            </a:r>
            <a:r>
              <a:rPr lang="it-IT" sz="3300" b="1" dirty="0"/>
              <a:t>Maria Luisa d’Asburgo</a:t>
            </a:r>
            <a:r>
              <a:rPr lang="it-IT" sz="3300" dirty="0"/>
              <a:t>, un modo per controllare da vicino l’Austria, costretta a divenire alleata della Francia dopo la pesante sconfitta.</a:t>
            </a:r>
          </a:p>
          <a:p>
            <a:endParaRPr lang="it-IT" dirty="0"/>
          </a:p>
        </p:txBody>
      </p:sp>
      <p:pic>
        <p:nvPicPr>
          <p:cNvPr id="5" name="Segnaposto contenuto 4" descr="m luisa d'asburgo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83200" y="1196752"/>
            <a:ext cx="3403600" cy="4289648"/>
          </a:xfrm>
        </p:spPr>
      </p:pic>
      <p:sp>
        <p:nvSpPr>
          <p:cNvPr id="6" name="CasellaDiTesto 5"/>
          <p:cNvSpPr txBox="1"/>
          <p:nvPr/>
        </p:nvSpPr>
        <p:spPr>
          <a:xfrm>
            <a:off x="5283200" y="5802997"/>
            <a:ext cx="3098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Il matrimonio di Napoleone e</a:t>
            </a:r>
          </a:p>
          <a:p>
            <a:r>
              <a:rPr lang="it-IT" sz="1600" dirty="0"/>
              <a:t>Maria Luisa d’Asburgo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it-IT" sz="3111" b="1" dirty="0">
                <a:solidFill>
                  <a:srgbClr val="FF0000"/>
                </a:solidFill>
              </a:rPr>
              <a:t>IL DECLINO (1812-1815)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60350" y="1052736"/>
            <a:ext cx="4235450" cy="5442759"/>
          </a:xfrm>
        </p:spPr>
        <p:txBody>
          <a:bodyPr>
            <a:normAutofit fontScale="47500" lnSpcReduction="20000"/>
          </a:bodyPr>
          <a:lstStyle/>
          <a:p>
            <a:r>
              <a:rPr lang="it-IT" sz="3300" dirty="0"/>
              <a:t>Così come in pochi anni Napoleone  conquista gran parte dell’Europa, altrettanto velocemente si consuma la sua disfatta.</a:t>
            </a:r>
          </a:p>
          <a:p>
            <a:r>
              <a:rPr lang="it-IT" sz="3300" dirty="0"/>
              <a:t>Nel </a:t>
            </a:r>
            <a:r>
              <a:rPr lang="it-IT" sz="3300" b="1" dirty="0"/>
              <a:t>1812</a:t>
            </a:r>
            <a:r>
              <a:rPr lang="it-IT" sz="3300" dirty="0"/>
              <a:t> decide di invadere </a:t>
            </a:r>
            <a:r>
              <a:rPr lang="it-IT" sz="3300" b="1" dirty="0"/>
              <a:t>la Russia</a:t>
            </a:r>
            <a:r>
              <a:rPr lang="it-IT" sz="3300" dirty="0"/>
              <a:t>, uno dei pochi paesi a non essere ancora sottomesso alla Francia, insieme a Portogallo, Svezia, Inghilterra e Turchia. </a:t>
            </a:r>
            <a:r>
              <a:rPr lang="it-IT" sz="3300" b="1" dirty="0"/>
              <a:t>La tattica della terra bruciata</a:t>
            </a:r>
            <a:r>
              <a:rPr lang="it-IT" sz="3300" dirty="0"/>
              <a:t> usata dai Russi costringe Napoleone alla ritirata.</a:t>
            </a:r>
          </a:p>
          <a:p>
            <a:r>
              <a:rPr lang="it-IT" sz="3300" dirty="0"/>
              <a:t>Nel </a:t>
            </a:r>
            <a:r>
              <a:rPr lang="it-IT" sz="3300" b="1" dirty="0"/>
              <a:t>1813</a:t>
            </a:r>
            <a:r>
              <a:rPr lang="it-IT" sz="3300" dirty="0"/>
              <a:t> una nuova coalizione sconfigge l’impero a </a:t>
            </a:r>
            <a:r>
              <a:rPr lang="it-IT" sz="3300" b="1" dirty="0"/>
              <a:t>Lipsia</a:t>
            </a:r>
            <a:r>
              <a:rPr lang="it-IT" sz="3300" dirty="0"/>
              <a:t>.</a:t>
            </a:r>
          </a:p>
          <a:p>
            <a:r>
              <a:rPr lang="it-IT" sz="3300" dirty="0"/>
              <a:t>Nel </a:t>
            </a:r>
            <a:r>
              <a:rPr lang="it-IT" sz="3300" b="1" dirty="0"/>
              <a:t>1814</a:t>
            </a:r>
            <a:r>
              <a:rPr lang="it-IT" sz="3300" dirty="0"/>
              <a:t> Napoleone abdica e si ritira </a:t>
            </a:r>
            <a:r>
              <a:rPr lang="it-IT" sz="3300" b="1" dirty="0"/>
              <a:t>all’isola d’Elba </a:t>
            </a:r>
            <a:r>
              <a:rPr lang="it-IT" sz="3300" dirty="0"/>
              <a:t>e in Francia torna la monarchia, con Luigi XVIII (fratello di Luigi XVI)</a:t>
            </a:r>
          </a:p>
          <a:p>
            <a:r>
              <a:rPr lang="it-IT" sz="3300" dirty="0"/>
              <a:t>Nel </a:t>
            </a:r>
            <a:r>
              <a:rPr lang="it-IT" sz="3300" b="1" dirty="0"/>
              <a:t>1815</a:t>
            </a:r>
            <a:r>
              <a:rPr lang="it-IT" sz="3300" dirty="0"/>
              <a:t> Napoleone fugge in Francia e riesce a riorganizzare un esercito di vecchi </a:t>
            </a:r>
            <a:r>
              <a:rPr lang="it-IT" sz="3300" dirty="0" err="1"/>
              <a:t>soldatie</a:t>
            </a:r>
            <a:r>
              <a:rPr lang="it-IT" sz="3300" dirty="0"/>
              <a:t> giovani reclute (</a:t>
            </a:r>
            <a:r>
              <a:rPr lang="it-IT" sz="3300" b="1" dirty="0"/>
              <a:t>i Cento giorni</a:t>
            </a:r>
            <a:r>
              <a:rPr lang="it-IT" sz="3300" dirty="0"/>
              <a:t>) ma subisce l’ultima sconfitta dalla coalizione in Belgio,  nella </a:t>
            </a:r>
            <a:r>
              <a:rPr lang="it-IT" sz="3300" b="1" dirty="0"/>
              <a:t>Battaglia di Waterloo</a:t>
            </a:r>
            <a:r>
              <a:rPr lang="it-IT" sz="3300" dirty="0"/>
              <a:t>. </a:t>
            </a:r>
          </a:p>
          <a:p>
            <a:r>
              <a:rPr lang="it-IT" sz="3300" dirty="0"/>
              <a:t>Viene mandato in </a:t>
            </a:r>
            <a:r>
              <a:rPr lang="it-IT" sz="3300" b="1" dirty="0"/>
              <a:t>esilio</a:t>
            </a:r>
            <a:r>
              <a:rPr lang="it-IT" sz="3300" dirty="0"/>
              <a:t> </a:t>
            </a:r>
            <a:r>
              <a:rPr lang="it-IT" sz="3300" b="1" dirty="0"/>
              <a:t>nell’isola di Sant’Elena </a:t>
            </a:r>
            <a:r>
              <a:rPr lang="it-IT" sz="3300" dirty="0"/>
              <a:t>nell’Oceano Atlantico, dove muore nel 1821.</a:t>
            </a:r>
          </a:p>
          <a:p>
            <a:endParaRPr lang="it-IT" dirty="0"/>
          </a:p>
        </p:txBody>
      </p:sp>
      <p:pic>
        <p:nvPicPr>
          <p:cNvPr id="5" name="Segnaposto contenuto 4" descr="waterloo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45050" y="1052736"/>
            <a:ext cx="4038600" cy="4968552"/>
          </a:xfrm>
        </p:spPr>
      </p:pic>
      <p:sp>
        <p:nvSpPr>
          <p:cNvPr id="6" name="CasellaDiTesto 5"/>
          <p:cNvSpPr txBox="1"/>
          <p:nvPr/>
        </p:nvSpPr>
        <p:spPr>
          <a:xfrm>
            <a:off x="5257800" y="6126163"/>
            <a:ext cx="240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La battaglia di Waterloo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2019</Words>
  <Application>Microsoft Office PowerPoint</Application>
  <PresentationFormat>Presentazione su schermo (4:3)</PresentationFormat>
  <Paragraphs>123</Paragraphs>
  <Slides>23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di Office</vt:lpstr>
      <vt:lpstr>NAPOLEONE </vt:lpstr>
      <vt:lpstr>UN BREVE PROFILO</vt:lpstr>
      <vt:lpstr>LE SUE ORIGINI</vt:lpstr>
      <vt:lpstr>La madre Maria Letizia</vt:lpstr>
      <vt:lpstr>L’INFANZIA</vt:lpstr>
      <vt:lpstr>La carriera militare</vt:lpstr>
      <vt:lpstr>1789: la Rivoluzione e il ritorno in Corsica</vt:lpstr>
      <vt:lpstr>Il 1793: l’assedio di Tolone</vt:lpstr>
      <vt:lpstr>UNA TECNICA INFALLIBILE</vt:lpstr>
      <vt:lpstr>1795: Barras gli affida la repressione dei realisti</vt:lpstr>
      <vt:lpstr>1796: la Campagna d’Italia</vt:lpstr>
      <vt:lpstr>LE REPUBBLICHE SORELLE</vt:lpstr>
      <vt:lpstr>1797: Campoformio</vt:lpstr>
      <vt:lpstr>1798: la Campagna d’Egitto</vt:lpstr>
      <vt:lpstr>LA STELE DI ROSETTA</vt:lpstr>
      <vt:lpstr>LA PRESA DEL POTERE</vt:lpstr>
      <vt:lpstr>LA SECONDA CAMPAGNA D’ITALIA</vt:lpstr>
      <vt:lpstr>Il Codice Napoleonico</vt:lpstr>
      <vt:lpstr>STRUTTURA DEL CODICE</vt:lpstr>
      <vt:lpstr>L’IMPERO</vt:lpstr>
      <vt:lpstr>Napoleone riformatore</vt:lpstr>
      <vt:lpstr>L’ESPANSIONE IN EUROPA (1805-1810) </vt:lpstr>
      <vt:lpstr>IL DECLINO (1812-1815)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NAPOLEONE </dc:title>
  <dc:creator>Emanuela</dc:creator>
  <cp:lastModifiedBy>emanuela amici</cp:lastModifiedBy>
  <cp:revision>64</cp:revision>
  <dcterms:created xsi:type="dcterms:W3CDTF">2014-03-27T06:33:54Z</dcterms:created>
  <dcterms:modified xsi:type="dcterms:W3CDTF">2020-03-27T13:16:39Z</dcterms:modified>
</cp:coreProperties>
</file>