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8" r:id="rId2"/>
    <p:sldId id="257" r:id="rId3"/>
    <p:sldId id="271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65" r:id="rId13"/>
    <p:sldId id="267" r:id="rId14"/>
    <p:sldId id="266" r:id="rId15"/>
    <p:sldId id="268" r:id="rId16"/>
  </p:sldIdLst>
  <p:sldSz cx="9144000" cy="6858000" type="screen4x3"/>
  <p:notesSz cx="6808788" cy="9942513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75E0D-24F1-784F-AC13-C2A0E93C1A30}" type="datetimeFigureOut">
              <a:rPr lang="it-IT" smtClean="0"/>
              <a:t>20/09/2019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879" y="4722694"/>
            <a:ext cx="54470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737" y="9443662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26E87-41BC-2144-AA70-FB424C25962B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63BCC9-A2D9-8243-A32B-F5720472D049}" type="slidenum">
              <a:rPr lang="it-IT"/>
              <a:pPr/>
              <a:t>3</a:t>
            </a:fld>
            <a:endParaRPr lang="it-IT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0D16D1-CC85-B949-863A-2EC2C3B2D615}" type="slidenum">
              <a:rPr lang="it-IT"/>
              <a:pPr/>
              <a:t>4</a:t>
            </a:fld>
            <a:endParaRPr lang="it-IT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41613" y="762000"/>
            <a:ext cx="5484812" cy="914400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124075" y="1828800"/>
            <a:ext cx="2974975" cy="44084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251450" y="1828800"/>
            <a:ext cx="2974975" cy="44084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F8E5C-1EF9-944C-8865-79B98DE8EC1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0D20D-9C82-6547-ADE7-CF26D0E931D2}" type="datetimeFigureOut">
              <a:rPr lang="it-IT" smtClean="0"/>
              <a:pPr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A20FC-35FB-EC45-BC06-08A9063BB60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it.wikipedia.org/wiki/I_secolo_a.C.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B61095-5F36-764B-B871-32B4A41FDC36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53400" cy="1401762"/>
          </a:xfrm>
        </p:spPr>
        <p:txBody>
          <a:bodyPr>
            <a:normAutofit/>
          </a:bodyPr>
          <a:lstStyle/>
          <a:p>
            <a:r>
              <a:rPr lang="it-IT" sz="4000" dirty="0">
                <a:solidFill>
                  <a:srgbClr val="FF0000"/>
                </a:solidFill>
              </a:rPr>
              <a:t>LA STORIA </a:t>
            </a:r>
            <a:r>
              <a:rPr lang="it-IT" sz="4000" dirty="0" err="1">
                <a:solidFill>
                  <a:srgbClr val="FF0000"/>
                </a:solidFill>
              </a:rPr>
              <a:t>DI</a:t>
            </a:r>
            <a:r>
              <a:rPr lang="it-IT" sz="4000" dirty="0">
                <a:solidFill>
                  <a:srgbClr val="FF0000"/>
                </a:solidFill>
              </a:rPr>
              <a:t> ROMA</a:t>
            </a:r>
            <a:endParaRPr lang="it-IT" sz="4000" dirty="0"/>
          </a:p>
        </p:txBody>
      </p:sp>
      <p:pic>
        <p:nvPicPr>
          <p:cNvPr id="2055" name="Picture 7" descr="02-Roma_-_Colosseo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1844675"/>
            <a:ext cx="6337300" cy="4598988"/>
          </a:xfr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IL MITO FONDATIVO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57200" y="1535112"/>
            <a:ext cx="4040188" cy="5094287"/>
          </a:xfrm>
        </p:spPr>
        <p:txBody>
          <a:bodyPr>
            <a:normAutofit fontScale="62500" lnSpcReduction="20000"/>
          </a:bodyPr>
          <a:lstStyle/>
          <a:p>
            <a:r>
              <a:rPr lang="it-IT" dirty="0"/>
              <a:t>Il mito narra che due gemelli, Romolo e Remo, nacquero dall’unione fra Marte, dio della guerra, e Rea Silvia, figlia del re di Alba </a:t>
            </a:r>
            <a:r>
              <a:rPr lang="it-IT" dirty="0" err="1"/>
              <a:t>Longa</a:t>
            </a:r>
            <a:endParaRPr lang="it-IT" dirty="0"/>
          </a:p>
          <a:p>
            <a:r>
              <a:rPr lang="it-IT" dirty="0"/>
              <a:t>I gemelli erano stati messi dalla madre in una cesta presso il Tevere per proteggerli dallo zio </a:t>
            </a:r>
            <a:r>
              <a:rPr lang="it-IT" dirty="0" err="1"/>
              <a:t>Amulio</a:t>
            </a:r>
            <a:r>
              <a:rPr lang="it-IT" dirty="0"/>
              <a:t> che aveva spodestato </a:t>
            </a:r>
            <a:r>
              <a:rPr lang="it-IT" dirty="0" err="1"/>
              <a:t>Numitore</a:t>
            </a:r>
            <a:r>
              <a:rPr lang="it-IT" dirty="0"/>
              <a:t>. Una lupa li allattò ed un contadino, </a:t>
            </a:r>
            <a:r>
              <a:rPr lang="it-IT" dirty="0" err="1"/>
              <a:t>Faustolo</a:t>
            </a:r>
            <a:r>
              <a:rPr lang="it-IT" dirty="0"/>
              <a:t>, li allevò con la moglie Acca </a:t>
            </a:r>
            <a:r>
              <a:rPr lang="it-IT" dirty="0" err="1"/>
              <a:t>Laurenzia</a:t>
            </a:r>
            <a:r>
              <a:rPr lang="it-IT" dirty="0"/>
              <a:t>. Quando crebbero, decisero di fondare una città e consultarono il volo degli uccelli per decidere chi sarebbe stato il primo re. Remo ne vide per primo </a:t>
            </a:r>
            <a:r>
              <a:rPr lang="it-IT" dirty="0" err="1"/>
              <a:t>6</a:t>
            </a:r>
            <a:r>
              <a:rPr lang="it-IT" dirty="0"/>
              <a:t> dall’Aventino, ma Romolo ne vide 12 dal Palatino, così scoppiò una violenta lite tra i due che finì con la vittoria di Romolo. </a:t>
            </a:r>
            <a:r>
              <a:rPr lang="it-IT" b="1" dirty="0">
                <a:solidFill>
                  <a:srgbClr val="FF0000"/>
                </a:solidFill>
              </a:rPr>
              <a:t>La città fu fondata il 21 Aprile del 753 a. C.</a:t>
            </a:r>
          </a:p>
          <a:p>
            <a:r>
              <a:rPr lang="it-IT" dirty="0"/>
              <a:t>Come andarono i fatti nella realtà? Con ogni probabilità </a:t>
            </a:r>
            <a:r>
              <a:rPr lang="it-IT" b="1" dirty="0">
                <a:solidFill>
                  <a:srgbClr val="FF0000"/>
                </a:solidFill>
              </a:rPr>
              <a:t>la città nacque dall’aggregazione di villaggi vicini situati nel Lazio, abitato da pastori e contadini fin dal </a:t>
            </a:r>
            <a:r>
              <a:rPr lang="it-IT" b="1" dirty="0" err="1">
                <a:solidFill>
                  <a:srgbClr val="FF0000"/>
                </a:solidFill>
              </a:rPr>
              <a:t>X</a:t>
            </a:r>
            <a:r>
              <a:rPr lang="it-IT" b="1" dirty="0">
                <a:solidFill>
                  <a:srgbClr val="FF0000"/>
                </a:solidFill>
              </a:rPr>
              <a:t> secolo a</a:t>
            </a:r>
            <a:r>
              <a:rPr lang="it-IT" dirty="0"/>
              <a:t>. C. Gli scavi sul Palatino hanno confermato l’esistenza proprio in questo luogo di </a:t>
            </a:r>
            <a:r>
              <a:rPr lang="it-IT" b="1" dirty="0"/>
              <a:t>un insediamento risalente al 730 a. 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45719"/>
          </a:xfrm>
        </p:spPr>
        <p:txBody>
          <a:bodyPr>
            <a:normAutofit fontScale="25000" lnSpcReduction="20000"/>
          </a:bodyPr>
          <a:lstStyle/>
          <a:p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580832"/>
            <a:ext cx="4041775" cy="4545331"/>
          </a:xfrm>
        </p:spPr>
        <p:txBody>
          <a:bodyPr/>
          <a:lstStyle/>
          <a:p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7" name="Segnaposto contenuto 4" descr="lupa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1" y="2667000"/>
            <a:ext cx="3657599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741613" y="304800"/>
            <a:ext cx="5484812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dirty="0" err="1">
                <a:solidFill>
                  <a:srgbClr val="FF0000"/>
                </a:solidFill>
              </a:rPr>
              <a:t>Perchè</a:t>
            </a:r>
            <a:r>
              <a:rPr lang="fr-FR" dirty="0">
                <a:solidFill>
                  <a:srgbClr val="FF0000"/>
                </a:solidFill>
              </a:rPr>
              <a:t> Roma </a:t>
            </a:r>
            <a:r>
              <a:rPr lang="fr-FR" dirty="0" err="1">
                <a:solidFill>
                  <a:srgbClr val="FF0000"/>
                </a:solidFill>
              </a:rPr>
              <a:t>diventa</a:t>
            </a:r>
            <a:r>
              <a:rPr lang="fr-FR" dirty="0">
                <a:solidFill>
                  <a:srgbClr val="FF0000"/>
                </a:solidFill>
              </a:rPr>
              <a:t> un </a:t>
            </a:r>
            <a:r>
              <a:rPr lang="fr-FR" dirty="0" err="1">
                <a:solidFill>
                  <a:srgbClr val="FF0000"/>
                </a:solidFill>
              </a:rPr>
              <a:t>impero</a:t>
            </a:r>
            <a:r>
              <a:rPr lang="fr-FR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419475" y="1628775"/>
            <a:ext cx="5184775" cy="467995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it-IT" dirty="0"/>
              <a:t>Il Lazio era abitato da molte popolazioni dedite alla pastorizia: Sabini, Equi, Volsci, Latini</a:t>
            </a:r>
          </a:p>
          <a:p>
            <a:pPr eaLnBrk="1" hangingPunct="1"/>
            <a:r>
              <a:rPr lang="it-IT" dirty="0"/>
              <a:t>Roma ebbe le stesse origini ma presto si trasformò in centro economico e commerciale</a:t>
            </a:r>
          </a:p>
          <a:p>
            <a:pPr eaLnBrk="1" hangingPunct="1"/>
            <a:r>
              <a:rPr lang="it-IT" dirty="0"/>
              <a:t>E sconfisse tutte le popolazioni preesistenti. Perché?</a:t>
            </a:r>
            <a:endParaRPr lang="fr-FR" dirty="0"/>
          </a:p>
        </p:txBody>
      </p:sp>
      <p:pic>
        <p:nvPicPr>
          <p:cNvPr id="10245" name="Picture 5" descr="mappa_italia_500ac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25114" t="26443" r="28186" b="28601"/>
          <a:stretch>
            <a:fillRect/>
          </a:stretch>
        </p:blipFill>
        <p:spPr>
          <a:xfrm>
            <a:off x="0" y="1773238"/>
            <a:ext cx="3363913" cy="4022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it-IT" dirty="0">
                <a:solidFill>
                  <a:srgbClr val="FF0000"/>
                </a:solidFill>
              </a:rPr>
              <a:t>La situazione geografica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459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787900" y="1828800"/>
            <a:ext cx="3671888" cy="4624388"/>
          </a:xfrm>
        </p:spPr>
        <p:txBody>
          <a:bodyPr/>
          <a:lstStyle/>
          <a:p>
            <a:pPr eaLnBrk="1" hangingPunct="1"/>
            <a:r>
              <a:rPr lang="it-IT" sz="2400" dirty="0"/>
              <a:t>Roma sorse </a:t>
            </a:r>
            <a:r>
              <a:rPr lang="it-IT" sz="2400" b="1" dirty="0"/>
              <a:t>sul Palatino </a:t>
            </a:r>
            <a:r>
              <a:rPr lang="it-IT" sz="2400" dirty="0"/>
              <a:t>e si estese </a:t>
            </a:r>
            <a:r>
              <a:rPr lang="it-IT" sz="2400" b="1" dirty="0"/>
              <a:t>su </a:t>
            </a:r>
            <a:r>
              <a:rPr lang="it-IT" sz="2400" b="1" dirty="0" err="1"/>
              <a:t>7</a:t>
            </a:r>
            <a:r>
              <a:rPr lang="it-IT" sz="2400" b="1" dirty="0"/>
              <a:t> colli </a:t>
            </a:r>
            <a:r>
              <a:rPr lang="it-IT" sz="2400" dirty="0"/>
              <a:t>per evitare le pianure paludose</a:t>
            </a:r>
          </a:p>
          <a:p>
            <a:pPr eaLnBrk="1" hangingPunct="1"/>
            <a:r>
              <a:rPr lang="it-IT" sz="2400" dirty="0"/>
              <a:t>Era di fronte all’unico guado del Tevere (</a:t>
            </a:r>
            <a:r>
              <a:rPr lang="it-IT" sz="2400" b="1" dirty="0"/>
              <a:t>isola Tiberina</a:t>
            </a:r>
            <a:r>
              <a:rPr lang="it-IT" sz="2400" dirty="0"/>
              <a:t>)</a:t>
            </a:r>
          </a:p>
          <a:p>
            <a:pPr eaLnBrk="1" hangingPunct="1"/>
            <a:r>
              <a:rPr lang="it-IT" sz="2400" dirty="0"/>
              <a:t>Si trovava </a:t>
            </a:r>
            <a:r>
              <a:rPr lang="it-IT" sz="2400" b="1" dirty="0"/>
              <a:t>sulla via del sale </a:t>
            </a:r>
            <a:r>
              <a:rPr lang="it-IT" sz="2400" dirty="0"/>
              <a:t>(Salaria)</a:t>
            </a:r>
          </a:p>
          <a:p>
            <a:pPr eaLnBrk="1" hangingPunct="1"/>
            <a:r>
              <a:rPr lang="it-IT" sz="2400" dirty="0"/>
              <a:t>Queste le sue fortune</a:t>
            </a:r>
            <a:endParaRPr lang="fr-FR" sz="2400" dirty="0"/>
          </a:p>
        </p:txBody>
      </p:sp>
      <p:pic>
        <p:nvPicPr>
          <p:cNvPr id="19460" name="Picture 10" descr="roma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12000" contrast="12000"/>
          </a:blip>
          <a:srcRect/>
          <a:stretch>
            <a:fillRect/>
          </a:stretch>
        </p:blipFill>
        <p:spPr>
          <a:xfrm>
            <a:off x="20638" y="1557338"/>
            <a:ext cx="4706937" cy="5300662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LA MONARCHIA (753- 509 a. C.)</a:t>
            </a:r>
            <a:br>
              <a:rPr lang="it-IT" dirty="0"/>
            </a:b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/>
              <a:t>Dal </a:t>
            </a:r>
            <a:r>
              <a:rPr lang="it-IT" b="1" dirty="0"/>
              <a:t>753</a:t>
            </a:r>
            <a:r>
              <a:rPr lang="it-IT" dirty="0"/>
              <a:t> al </a:t>
            </a:r>
            <a:r>
              <a:rPr lang="it-IT" b="1" dirty="0"/>
              <a:t>509 a. C. </a:t>
            </a:r>
            <a:r>
              <a:rPr lang="it-IT" dirty="0"/>
              <a:t>la forma di governo della città fu la </a:t>
            </a:r>
            <a:r>
              <a:rPr lang="it-IT" b="1" dirty="0"/>
              <a:t>monarchia</a:t>
            </a:r>
            <a:r>
              <a:rPr lang="it-IT" dirty="0"/>
              <a:t>; una monarchia elettiva </a:t>
            </a:r>
            <a:r>
              <a:rPr lang="it-IT" b="1" dirty="0"/>
              <a:t>non ereditaria</a:t>
            </a:r>
            <a:r>
              <a:rPr lang="it-IT" dirty="0"/>
              <a:t>. </a:t>
            </a:r>
            <a:r>
              <a:rPr lang="it-IT" b="1" dirty="0"/>
              <a:t>Il potere del re non era assoluto</a:t>
            </a:r>
            <a:r>
              <a:rPr lang="it-IT" dirty="0"/>
              <a:t>, ma era affiancato dal </a:t>
            </a:r>
            <a:r>
              <a:rPr lang="it-IT" b="1" dirty="0"/>
              <a:t>Senato</a:t>
            </a:r>
            <a:r>
              <a:rPr lang="it-IT" dirty="0"/>
              <a:t> (formato da 100 </a:t>
            </a:r>
            <a:r>
              <a:rPr lang="it-IT" dirty="0" err="1"/>
              <a:t>patres</a:t>
            </a:r>
            <a:r>
              <a:rPr lang="it-IT" dirty="0"/>
              <a:t>, ossia anziani di stirpe nobile che si riunivano in assemblea ed avevano ampi poteri). La società era divisa </a:t>
            </a:r>
            <a:r>
              <a:rPr lang="it-IT" b="1" dirty="0"/>
              <a:t>in classi</a:t>
            </a:r>
            <a:r>
              <a:rPr lang="it-IT" dirty="0"/>
              <a:t>: </a:t>
            </a:r>
            <a:r>
              <a:rPr lang="it-IT" b="1" dirty="0"/>
              <a:t>i patrizi </a:t>
            </a:r>
            <a:r>
              <a:rPr lang="it-IT" dirty="0"/>
              <a:t>(i nobili) e </a:t>
            </a:r>
            <a:r>
              <a:rPr lang="it-IT" b="1" dirty="0"/>
              <a:t>i plebei </a:t>
            </a:r>
            <a:r>
              <a:rPr lang="it-IT" dirty="0"/>
              <a:t>(il popolo che non aveva beni, terre e armatura, né diritti politici e civili). La leggenda vuole che </a:t>
            </a:r>
            <a:r>
              <a:rPr lang="it-IT" b="1" dirty="0"/>
              <a:t>i re </a:t>
            </a:r>
            <a:r>
              <a:rPr lang="it-IT" dirty="0"/>
              <a:t>siano stati </a:t>
            </a:r>
            <a:r>
              <a:rPr lang="it-IT" b="1" dirty="0" err="1"/>
              <a:t>7</a:t>
            </a:r>
            <a:r>
              <a:rPr lang="it-IT" dirty="0"/>
              <a:t>,  ma per un arco di tempo così lungo è inverosimile. I </a:t>
            </a:r>
            <a:r>
              <a:rPr lang="it-IT" dirty="0" err="1"/>
              <a:t>7</a:t>
            </a:r>
            <a:r>
              <a:rPr lang="it-IT" dirty="0"/>
              <a:t> re leggendari furono:</a:t>
            </a:r>
          </a:p>
          <a:p>
            <a:r>
              <a:rPr lang="it-IT" dirty="0"/>
              <a:t>Romolo </a:t>
            </a:r>
          </a:p>
          <a:p>
            <a:r>
              <a:rPr lang="it-IT" dirty="0" err="1"/>
              <a:t>Numa</a:t>
            </a:r>
            <a:r>
              <a:rPr lang="it-IT" dirty="0"/>
              <a:t> </a:t>
            </a:r>
            <a:r>
              <a:rPr lang="it-IT" dirty="0" err="1"/>
              <a:t>Pompilio</a:t>
            </a:r>
            <a:r>
              <a:rPr lang="it-IT" dirty="0"/>
              <a:t> </a:t>
            </a:r>
          </a:p>
          <a:p>
            <a:r>
              <a:rPr lang="it-IT" dirty="0" err="1"/>
              <a:t>Tullo</a:t>
            </a:r>
            <a:r>
              <a:rPr lang="it-IT" dirty="0"/>
              <a:t> </a:t>
            </a:r>
            <a:r>
              <a:rPr lang="it-IT" dirty="0" err="1"/>
              <a:t>Ostilio</a:t>
            </a:r>
            <a:r>
              <a:rPr lang="it-IT" dirty="0"/>
              <a:t> </a:t>
            </a:r>
          </a:p>
          <a:p>
            <a:r>
              <a:rPr lang="it-IT" dirty="0" err="1"/>
              <a:t>Anco</a:t>
            </a:r>
            <a:r>
              <a:rPr lang="it-IT" dirty="0"/>
              <a:t> Marzio</a:t>
            </a:r>
          </a:p>
          <a:p>
            <a:r>
              <a:rPr lang="it-IT" dirty="0"/>
              <a:t>Tarquinio </a:t>
            </a:r>
            <a:r>
              <a:rPr lang="it-IT" dirty="0" err="1"/>
              <a:t>Prisco</a:t>
            </a:r>
            <a:endParaRPr lang="it-IT" dirty="0"/>
          </a:p>
          <a:p>
            <a:r>
              <a:rPr lang="it-IT" dirty="0" err="1"/>
              <a:t>Servio</a:t>
            </a:r>
            <a:r>
              <a:rPr lang="it-IT" dirty="0"/>
              <a:t> Tullio</a:t>
            </a:r>
          </a:p>
          <a:p>
            <a:r>
              <a:rPr lang="it-IT" dirty="0"/>
              <a:t>Tarquinio il Superbo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REPUBBLICA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/>
              <a:t>Nel </a:t>
            </a:r>
            <a:r>
              <a:rPr lang="it-IT" b="1" dirty="0"/>
              <a:t>509 a. C. </a:t>
            </a:r>
            <a:r>
              <a:rPr lang="it-IT" dirty="0"/>
              <a:t>la monarchia fu soppiantata dalla </a:t>
            </a:r>
            <a:r>
              <a:rPr lang="it-IT" b="1" dirty="0"/>
              <a:t>Repubblica</a:t>
            </a:r>
            <a:r>
              <a:rPr lang="it-IT" dirty="0"/>
              <a:t>, a seguito di </a:t>
            </a:r>
            <a:r>
              <a:rPr lang="it-IT" b="1" dirty="0"/>
              <a:t>una ribellione </a:t>
            </a:r>
            <a:r>
              <a:rPr lang="it-IT" dirty="0"/>
              <a:t>guidata da </a:t>
            </a:r>
            <a:r>
              <a:rPr lang="it-IT" b="1" dirty="0" err="1"/>
              <a:t>Giunio</a:t>
            </a:r>
            <a:r>
              <a:rPr lang="it-IT" b="1" dirty="0"/>
              <a:t> Bruto</a:t>
            </a:r>
            <a:r>
              <a:rPr lang="it-IT" dirty="0"/>
              <a:t>. </a:t>
            </a:r>
            <a:r>
              <a:rPr lang="it-IT" b="1" dirty="0"/>
              <a:t>La leggenda vuole che Tarquinio il Superbo, </a:t>
            </a:r>
            <a:r>
              <a:rPr lang="it-IT" dirty="0"/>
              <a:t>di ritorno dall’assedio di </a:t>
            </a:r>
            <a:r>
              <a:rPr lang="it-IT" dirty="0" err="1"/>
              <a:t>Ardea</a:t>
            </a:r>
            <a:r>
              <a:rPr lang="it-IT" b="1" dirty="0"/>
              <a:t>, sia stato respinto dal popolo romano</a:t>
            </a:r>
            <a:r>
              <a:rPr lang="it-IT" dirty="0"/>
              <a:t>, la cosiddetta </a:t>
            </a:r>
            <a:r>
              <a:rPr lang="it-IT" b="1" dirty="0"/>
              <a:t>“cacciata”, </a:t>
            </a:r>
            <a:r>
              <a:rPr lang="it-IT" dirty="0"/>
              <a:t>dopo che suo figlio molestò una nobildonna romana. </a:t>
            </a:r>
          </a:p>
          <a:p>
            <a:r>
              <a:rPr lang="it-IT" dirty="0"/>
              <a:t>E’ probabile invece che </a:t>
            </a:r>
            <a:r>
              <a:rPr lang="it-IT" b="1" dirty="0"/>
              <a:t>lo scontro sociale tra patrizi (nobili) e plebei (il popolo) </a:t>
            </a:r>
            <a:r>
              <a:rPr lang="it-IT" dirty="0"/>
              <a:t>abbia portato alla fine della monarchia e all’affermazione di una forma di governo più democratica.</a:t>
            </a:r>
          </a:p>
          <a:p>
            <a:r>
              <a:rPr lang="it-IT" dirty="0"/>
              <a:t>Come era organizzata la Repubblica? </a:t>
            </a:r>
            <a:r>
              <a:rPr lang="it-IT" b="1" dirty="0"/>
              <a:t>Il potere era affidato a due consoli</a:t>
            </a:r>
            <a:r>
              <a:rPr lang="it-IT" dirty="0"/>
              <a:t>, </a:t>
            </a:r>
            <a:r>
              <a:rPr lang="it-IT" b="1" dirty="0"/>
              <a:t>capi militari</a:t>
            </a:r>
            <a:r>
              <a:rPr lang="it-IT" dirty="0"/>
              <a:t>, </a:t>
            </a:r>
            <a:r>
              <a:rPr lang="it-IT" b="1" dirty="0"/>
              <a:t>in carica per un anno. </a:t>
            </a:r>
            <a:r>
              <a:rPr lang="it-IT" dirty="0"/>
              <a:t>Ad affiancare i consoli c’era </a:t>
            </a:r>
            <a:r>
              <a:rPr lang="it-IT" b="1" dirty="0"/>
              <a:t>il Senato </a:t>
            </a:r>
            <a:r>
              <a:rPr lang="it-IT" dirty="0"/>
              <a:t>(passato a 300 membri, eletti a vita), che aveva importanti poteri decisionali sulla vita civile. Di fronte a casi di pericolo e necessità il senato nominava </a:t>
            </a:r>
            <a:r>
              <a:rPr lang="it-IT" b="1" dirty="0"/>
              <a:t>un </a:t>
            </a:r>
            <a:r>
              <a:rPr lang="it-IT" b="1" dirty="0" err="1"/>
              <a:t>dictator</a:t>
            </a:r>
            <a:r>
              <a:rPr lang="it-IT" dirty="0"/>
              <a:t>, per compattare l’esercito, </a:t>
            </a:r>
            <a:r>
              <a:rPr lang="it-IT" b="1" dirty="0"/>
              <a:t>in carica al massimo </a:t>
            </a:r>
            <a:r>
              <a:rPr lang="it-IT" b="1" dirty="0" err="1"/>
              <a:t>6</a:t>
            </a:r>
            <a:r>
              <a:rPr lang="it-IT" b="1" dirty="0"/>
              <a:t> mesi.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L’ESPANSIONE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708525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Nel periodo repubblicano hanno inizio </a:t>
            </a:r>
            <a:r>
              <a:rPr lang="it-IT" b="1" dirty="0"/>
              <a:t>le campagne di espansione di Roma</a:t>
            </a:r>
            <a:r>
              <a:rPr lang="it-IT" dirty="0"/>
              <a:t>. In particolare ricordiamo:</a:t>
            </a:r>
          </a:p>
          <a:p>
            <a:r>
              <a:rPr lang="it-IT" dirty="0"/>
              <a:t>-la guerra contro </a:t>
            </a:r>
            <a:r>
              <a:rPr lang="it-IT" b="1" dirty="0"/>
              <a:t>gli Etruschi</a:t>
            </a:r>
            <a:r>
              <a:rPr lang="it-IT" dirty="0"/>
              <a:t>, con la distruzione di </a:t>
            </a:r>
            <a:r>
              <a:rPr lang="it-IT" dirty="0" err="1"/>
              <a:t>Veio</a:t>
            </a:r>
            <a:r>
              <a:rPr lang="it-IT" dirty="0"/>
              <a:t> (396 a. C.)</a:t>
            </a:r>
          </a:p>
          <a:p>
            <a:r>
              <a:rPr lang="it-IT" dirty="0"/>
              <a:t>-le </a:t>
            </a:r>
            <a:r>
              <a:rPr lang="it-IT" dirty="0" err="1"/>
              <a:t>3</a:t>
            </a:r>
            <a:r>
              <a:rPr lang="it-IT" dirty="0"/>
              <a:t> guerre contro </a:t>
            </a:r>
            <a:r>
              <a:rPr lang="it-IT" b="1" dirty="0"/>
              <a:t>i Sanniti </a:t>
            </a:r>
            <a:r>
              <a:rPr lang="it-IT" dirty="0"/>
              <a:t>(343- 295 a. C.)</a:t>
            </a:r>
          </a:p>
          <a:p>
            <a:r>
              <a:rPr lang="it-IT" dirty="0"/>
              <a:t>-le guerre contro </a:t>
            </a:r>
            <a:r>
              <a:rPr lang="it-IT" b="1" dirty="0"/>
              <a:t>Pirro</a:t>
            </a:r>
            <a:r>
              <a:rPr lang="it-IT" dirty="0"/>
              <a:t>, re dell’Epiro, con la battaglia di </a:t>
            </a:r>
            <a:r>
              <a:rPr lang="it-IT" dirty="0" err="1"/>
              <a:t>Maleventum</a:t>
            </a:r>
            <a:r>
              <a:rPr lang="it-IT" dirty="0"/>
              <a:t> del 275 a. C.</a:t>
            </a:r>
          </a:p>
          <a:p>
            <a:r>
              <a:rPr lang="it-IT" dirty="0"/>
              <a:t>-le guerre contro </a:t>
            </a:r>
            <a:r>
              <a:rPr lang="it-IT" b="1" dirty="0"/>
              <a:t>i Galli </a:t>
            </a:r>
            <a:r>
              <a:rPr lang="it-IT" dirty="0"/>
              <a:t>per la conquista del Nord Italia</a:t>
            </a:r>
          </a:p>
          <a:p>
            <a:r>
              <a:rPr lang="it-IT" dirty="0"/>
              <a:t>- le guerre macedoniche</a:t>
            </a:r>
          </a:p>
          <a:p>
            <a:r>
              <a:rPr lang="it-IT" dirty="0"/>
              <a:t>- le guerre puniche contro </a:t>
            </a:r>
            <a:r>
              <a:rPr lang="it-IT" b="1" dirty="0" err="1"/>
              <a:t>Cartagine</a:t>
            </a:r>
            <a:r>
              <a:rPr lang="it-IT" dirty="0"/>
              <a:t>, conclusesi con la sua distruzione nel 146 a. C.</a:t>
            </a:r>
          </a:p>
          <a:p>
            <a:endParaRPr lang="it-IT" dirty="0"/>
          </a:p>
        </p:txBody>
      </p:sp>
      <p:pic>
        <p:nvPicPr>
          <p:cNvPr id="5" name="Segnaposto contenuto 4" descr="soldati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0200"/>
            <a:ext cx="4038600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FINE DELLA REPUBBLICA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Nel </a:t>
            </a:r>
            <a:r>
              <a:rPr lang="it-IT" dirty="0">
                <a:hlinkClick r:id="rId2"/>
              </a:rPr>
              <a:t>I secolo a.C.</a:t>
            </a:r>
            <a:r>
              <a:rPr lang="it-IT" dirty="0"/>
              <a:t> la Repubblica cominciò a cedere: si affermarono, infatti, </a:t>
            </a:r>
            <a:r>
              <a:rPr lang="it-IT" b="1" dirty="0"/>
              <a:t>forti poteri personali</a:t>
            </a:r>
            <a:r>
              <a:rPr lang="it-IT" dirty="0"/>
              <a:t> di personaggi politici influenti che si scontrarono in sanguinose </a:t>
            </a:r>
            <a:r>
              <a:rPr lang="it-IT" b="1" dirty="0"/>
              <a:t>guerre civili</a:t>
            </a:r>
            <a:r>
              <a:rPr lang="it-IT" dirty="0"/>
              <a:t>: Mario contro Silla, Cesare contro Pompeo, Ottaviano contro Marco Antonio. </a:t>
            </a:r>
          </a:p>
          <a:p>
            <a:r>
              <a:rPr lang="it-IT" dirty="0"/>
              <a:t>Pian piano queste figure politiche trasformarono il potere in vere e proprie </a:t>
            </a:r>
            <a:r>
              <a:rPr lang="it-IT" b="1" dirty="0"/>
              <a:t>dittature</a:t>
            </a:r>
            <a:r>
              <a:rPr lang="it-IT" dirty="0"/>
              <a:t>, come quelle di Silla e di Cesare, fino all’istituzione del </a:t>
            </a:r>
            <a:r>
              <a:rPr lang="it-IT" b="1" dirty="0"/>
              <a:t>Principato di Augusto</a:t>
            </a:r>
            <a:r>
              <a:rPr lang="it-IT" dirty="0"/>
              <a:t>, quando nacque l’Impero.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IL PRINCIPATO </a:t>
            </a:r>
            <a:r>
              <a:rPr lang="it-IT" dirty="0" err="1">
                <a:solidFill>
                  <a:srgbClr val="FF0000"/>
                </a:solidFill>
              </a:rPr>
              <a:t>DI</a:t>
            </a:r>
            <a:r>
              <a:rPr lang="it-IT" dirty="0">
                <a:solidFill>
                  <a:srgbClr val="FF0000"/>
                </a:solidFill>
              </a:rPr>
              <a:t> AUGUSTO</a:t>
            </a:r>
            <a:br>
              <a:rPr lang="it-IT" dirty="0">
                <a:solidFill>
                  <a:srgbClr val="FF0000"/>
                </a:solidFill>
              </a:rPr>
            </a:br>
            <a:r>
              <a:rPr lang="it-IT" dirty="0">
                <a:solidFill>
                  <a:srgbClr val="FF0000"/>
                </a:solidFill>
              </a:rPr>
              <a:t> (27 a. </a:t>
            </a:r>
            <a:r>
              <a:rPr lang="it-IT" dirty="0" err="1">
                <a:solidFill>
                  <a:srgbClr val="FF0000"/>
                </a:solidFill>
              </a:rPr>
              <a:t>C.-</a:t>
            </a:r>
            <a:r>
              <a:rPr lang="it-IT" dirty="0">
                <a:solidFill>
                  <a:srgbClr val="FF0000"/>
                </a:solidFill>
              </a:rPr>
              <a:t> 14 d. C.)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/>
              <a:t>Augusto apparteneva ad una famiglia di origine plebea proveniente da Velletri, </a:t>
            </a:r>
            <a:r>
              <a:rPr lang="it-IT" b="1" dirty="0"/>
              <a:t>la gens </a:t>
            </a:r>
            <a:r>
              <a:rPr lang="it-IT" b="1" dirty="0" err="1"/>
              <a:t>Octavia</a:t>
            </a:r>
            <a:r>
              <a:rPr lang="it-IT" dirty="0"/>
              <a:t>, che si era imparentata con Cesare.</a:t>
            </a:r>
          </a:p>
          <a:p>
            <a:r>
              <a:rPr lang="it-IT" dirty="0"/>
              <a:t> Il suo nome completo era </a:t>
            </a:r>
            <a:r>
              <a:rPr lang="it-IT" b="1" dirty="0"/>
              <a:t>Cesare Ottaviano Augusto</a:t>
            </a:r>
            <a:r>
              <a:rPr lang="it-IT" dirty="0"/>
              <a:t>; era il pronipote di Cesare e da lui fu </a:t>
            </a:r>
            <a:r>
              <a:rPr lang="it-IT" b="1" dirty="0"/>
              <a:t>adottato</a:t>
            </a:r>
            <a:r>
              <a:rPr lang="it-IT" dirty="0"/>
              <a:t>. </a:t>
            </a:r>
          </a:p>
          <a:p>
            <a:r>
              <a:rPr lang="it-IT" b="1" dirty="0"/>
              <a:t>Sconfisse Antonio</a:t>
            </a:r>
            <a:r>
              <a:rPr lang="it-IT" dirty="0"/>
              <a:t>, generale dell’esercito di Cesare, nella celebre </a:t>
            </a:r>
            <a:r>
              <a:rPr lang="it-IT" b="1" dirty="0"/>
              <a:t>battaglia di </a:t>
            </a:r>
            <a:r>
              <a:rPr lang="it-IT" b="1" dirty="0" err="1"/>
              <a:t>Azio</a:t>
            </a:r>
            <a:r>
              <a:rPr lang="it-IT" b="1" dirty="0"/>
              <a:t> </a:t>
            </a:r>
            <a:r>
              <a:rPr lang="it-IT" dirty="0"/>
              <a:t>e divenne </a:t>
            </a:r>
            <a:r>
              <a:rPr lang="it-IT" b="1" dirty="0"/>
              <a:t>primo imperatore di Roma</a:t>
            </a:r>
            <a:r>
              <a:rPr lang="it-IT" dirty="0"/>
              <a:t>. </a:t>
            </a:r>
          </a:p>
          <a:p>
            <a:r>
              <a:rPr lang="it-IT" dirty="0"/>
              <a:t>Ebbe così inizio un lungo periodo di prosperità e ricchezza durato circa 250 anni.</a:t>
            </a:r>
          </a:p>
          <a:p>
            <a:endParaRPr lang="it-IT" dirty="0"/>
          </a:p>
        </p:txBody>
      </p:sp>
      <p:pic>
        <p:nvPicPr>
          <p:cNvPr id="7" name="Segnaposto contenuto 6" descr="Augusto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6277" y="1600200"/>
            <a:ext cx="3162445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L’ETA’ IMPERIALE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b="1" dirty="0"/>
              <a:t>E’ il periodo di massimo splendore di Roma</a:t>
            </a:r>
            <a:r>
              <a:rPr lang="it-IT" dirty="0"/>
              <a:t>. </a:t>
            </a:r>
          </a:p>
          <a:p>
            <a:r>
              <a:rPr lang="it-IT" dirty="0"/>
              <a:t>Si alternano </a:t>
            </a:r>
            <a:r>
              <a:rPr lang="it-IT" b="1" dirty="0"/>
              <a:t>una serie di dinastie imperiali</a:t>
            </a:r>
            <a:r>
              <a:rPr lang="it-IT" dirty="0"/>
              <a:t>, a partire dalla dinastia Giulio Claudia, di cui capostipite è </a:t>
            </a:r>
            <a:r>
              <a:rPr lang="it-IT" b="1" dirty="0"/>
              <a:t>Tiberio, </a:t>
            </a:r>
            <a:r>
              <a:rPr lang="it-IT" dirty="0"/>
              <a:t>figlio adottivo di Augusto</a:t>
            </a:r>
          </a:p>
          <a:p>
            <a:r>
              <a:rPr lang="it-IT" dirty="0"/>
              <a:t>In questa fase Roma inizia </a:t>
            </a:r>
            <a:r>
              <a:rPr lang="it-IT" b="1" dirty="0"/>
              <a:t>un’inarrestabile espansione </a:t>
            </a:r>
            <a:r>
              <a:rPr lang="it-IT" dirty="0"/>
              <a:t>dei suoi confini, che la porteranno a dominare il Mediterraneo e a spingersi fino in Oriente. </a:t>
            </a:r>
          </a:p>
          <a:p>
            <a:r>
              <a:rPr lang="it-IT" dirty="0"/>
              <a:t>Dovrà tuttavia sempre fronteggiare </a:t>
            </a:r>
            <a:r>
              <a:rPr lang="it-IT" b="1" dirty="0"/>
              <a:t>le continue incursioni dei popoli slavi e germanici </a:t>
            </a:r>
            <a:r>
              <a:rPr lang="it-IT" dirty="0"/>
              <a:t>stanziati ai confini dell’impero, e dovrà fare i conti con la difficoltà di tenere unito e saldo un così vasto territorio.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dinastie imperiali_Roma.cma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TETRARCHIA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it-IT" dirty="0"/>
              <a:t>Nel III secolo d. C. (293 d. C.) </a:t>
            </a:r>
            <a:r>
              <a:rPr lang="it-IT" b="1" dirty="0"/>
              <a:t>Diocleziano</a:t>
            </a:r>
            <a:r>
              <a:rPr lang="it-IT" dirty="0"/>
              <a:t> istituì </a:t>
            </a:r>
            <a:r>
              <a:rPr lang="it-IT" b="1" dirty="0"/>
              <a:t>la Tetrarchia</a:t>
            </a:r>
            <a:r>
              <a:rPr lang="it-IT" dirty="0"/>
              <a:t>, ossia una forma di governo che prevedeva </a:t>
            </a:r>
            <a:r>
              <a:rPr lang="it-IT" dirty="0" err="1"/>
              <a:t>4</a:t>
            </a:r>
            <a:r>
              <a:rPr lang="it-IT" dirty="0"/>
              <a:t> figure al potere: </a:t>
            </a:r>
            <a:r>
              <a:rPr lang="it-IT" b="1" dirty="0" err="1"/>
              <a:t>2</a:t>
            </a:r>
            <a:r>
              <a:rPr lang="it-IT" b="1" dirty="0"/>
              <a:t> augusti e </a:t>
            </a:r>
            <a:r>
              <a:rPr lang="it-IT" b="1" dirty="0" err="1"/>
              <a:t>2</a:t>
            </a:r>
            <a:r>
              <a:rPr lang="it-IT" b="1" dirty="0"/>
              <a:t> cesari</a:t>
            </a:r>
            <a:r>
              <a:rPr lang="it-IT" dirty="0"/>
              <a:t>. </a:t>
            </a:r>
          </a:p>
          <a:p>
            <a:r>
              <a:rPr lang="it-IT" dirty="0"/>
              <a:t>Ciò fu fatto </a:t>
            </a:r>
            <a:r>
              <a:rPr lang="it-IT" b="1" dirty="0"/>
              <a:t>per controllare meglio il vastissimo impero</a:t>
            </a:r>
          </a:p>
          <a:p>
            <a:r>
              <a:rPr lang="it-IT" b="1" dirty="0"/>
              <a:t>Q</a:t>
            </a:r>
            <a:r>
              <a:rPr lang="it-IT" dirty="0"/>
              <a:t>uesta suddivisione del potere portò </a:t>
            </a:r>
            <a:r>
              <a:rPr lang="it-IT" b="1" dirty="0"/>
              <a:t>a lotte intestine molto violente</a:t>
            </a:r>
            <a:r>
              <a:rPr lang="it-IT" dirty="0"/>
              <a:t>.</a:t>
            </a:r>
          </a:p>
          <a:p>
            <a:r>
              <a:rPr lang="it-IT" dirty="0"/>
              <a:t> In questo periodo si distingue </a:t>
            </a:r>
            <a:r>
              <a:rPr lang="it-IT" b="1" dirty="0"/>
              <a:t>l’imperatore Costantino</a:t>
            </a:r>
            <a:r>
              <a:rPr lang="it-IT" dirty="0"/>
              <a:t>, che sconfisse il rivale </a:t>
            </a:r>
            <a:r>
              <a:rPr lang="it-IT" dirty="0" err="1"/>
              <a:t>Massenzio</a:t>
            </a:r>
            <a:r>
              <a:rPr lang="it-IT" dirty="0"/>
              <a:t> nella battaglia di Ponte </a:t>
            </a:r>
            <a:r>
              <a:rPr lang="it-IT" dirty="0" err="1"/>
              <a:t>Milvio</a:t>
            </a:r>
            <a:r>
              <a:rPr lang="it-IT" dirty="0"/>
              <a:t> e che si converte al cattolicesimo concedendo </a:t>
            </a:r>
            <a:r>
              <a:rPr lang="it-IT" b="1" dirty="0"/>
              <a:t>libertà di culto </a:t>
            </a:r>
            <a:r>
              <a:rPr lang="it-IT" dirty="0"/>
              <a:t>a tutti i suoi sudditi con </a:t>
            </a:r>
            <a:r>
              <a:rPr lang="it-IT" b="1" dirty="0"/>
              <a:t>l’editto del 313 d. C.</a:t>
            </a:r>
          </a:p>
          <a:p>
            <a:endParaRPr lang="it-IT" b="1" dirty="0"/>
          </a:p>
          <a:p>
            <a:pPr>
              <a:buNone/>
            </a:pPr>
            <a:r>
              <a:rPr lang="it-IT" i="1" dirty="0"/>
              <a:t>       A fianco: Diocleziano, </a:t>
            </a:r>
            <a:r>
              <a:rPr lang="it-IT" i="1" dirty="0" err="1"/>
              <a:t>Massimiano</a:t>
            </a:r>
            <a:r>
              <a:rPr lang="it-IT" i="1" dirty="0"/>
              <a:t>, </a:t>
            </a:r>
            <a:r>
              <a:rPr lang="it-IT" i="1" dirty="0" err="1"/>
              <a:t>Galerio</a:t>
            </a:r>
            <a:r>
              <a:rPr lang="it-IT" i="1" dirty="0"/>
              <a:t> e Costanzo Cloro</a:t>
            </a:r>
          </a:p>
          <a:p>
            <a:endParaRPr lang="it-IT" dirty="0"/>
          </a:p>
        </p:txBody>
      </p:sp>
      <p:pic>
        <p:nvPicPr>
          <p:cNvPr id="5" name="Segnaposto contenuto 4" descr="tetrarchi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53000" y="1417638"/>
            <a:ext cx="3028950" cy="435054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L’IMPERO ROMANO</a:t>
            </a:r>
          </a:p>
        </p:txBody>
      </p:sp>
      <p:pic>
        <p:nvPicPr>
          <p:cNvPr id="7" name="Segnaposto contenuto 6" descr="Mappa_Impero_Romano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2957" y="1600200"/>
            <a:ext cx="6518086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LA DIVISIONE TRA OCCIDENTE E ORIENTE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it-IT" b="1" dirty="0"/>
              <a:t>Teodosio fu l’ultimo imperatore a regnare sull’impero unito</a:t>
            </a:r>
            <a:r>
              <a:rPr lang="it-IT" dirty="0"/>
              <a:t>. Alla sua morte egli infatti divise il potere tra i suoi due figli, dando </a:t>
            </a:r>
            <a:r>
              <a:rPr lang="it-IT" b="1" dirty="0"/>
              <a:t>l’Occidente ad Onorio </a:t>
            </a:r>
            <a:r>
              <a:rPr lang="it-IT" dirty="0"/>
              <a:t>e </a:t>
            </a:r>
            <a:r>
              <a:rPr lang="it-IT" b="1" dirty="0"/>
              <a:t>l’Oriente ad </a:t>
            </a:r>
            <a:r>
              <a:rPr lang="it-IT" b="1" dirty="0" err="1"/>
              <a:t>Arcadio</a:t>
            </a:r>
            <a:r>
              <a:rPr lang="it-IT" dirty="0"/>
              <a:t>. </a:t>
            </a:r>
          </a:p>
          <a:p>
            <a:r>
              <a:rPr lang="it-IT" dirty="0"/>
              <a:t>I due imperi ebbero </a:t>
            </a:r>
            <a:r>
              <a:rPr lang="it-IT" b="1" dirty="0"/>
              <a:t>storie molto diverse</a:t>
            </a:r>
            <a:r>
              <a:rPr lang="it-IT" dirty="0"/>
              <a:t>:</a:t>
            </a:r>
          </a:p>
          <a:p>
            <a:r>
              <a:rPr lang="it-IT" b="1" dirty="0">
                <a:solidFill>
                  <a:srgbClr val="FF0000"/>
                </a:solidFill>
              </a:rPr>
              <a:t>OCCIDENTE</a:t>
            </a:r>
            <a:r>
              <a:rPr lang="it-IT" dirty="0"/>
              <a:t>: ebbe vita più breve. Frequenti e continue erano le invasioni dei popoli stranieri ed il potere imperiale era sempre più debole. Iniziarono a formarsi i cosiddetti “</a:t>
            </a:r>
            <a:r>
              <a:rPr lang="it-IT" b="1" dirty="0"/>
              <a:t>regni romano- barbarici</a:t>
            </a:r>
            <a:r>
              <a:rPr lang="it-IT" dirty="0"/>
              <a:t>” e i generali dell’esercito, spesso di provenienza barbara, acquisirono sempre più poteri.</a:t>
            </a:r>
          </a:p>
          <a:p>
            <a:r>
              <a:rPr lang="it-IT" dirty="0"/>
              <a:t>Il generale </a:t>
            </a:r>
            <a:r>
              <a:rPr lang="it-IT" b="1" dirty="0" err="1"/>
              <a:t>Odoacre</a:t>
            </a:r>
            <a:r>
              <a:rPr lang="it-IT" b="1" dirty="0"/>
              <a:t> depose l’ultimo imperatore romano Romolo </a:t>
            </a:r>
            <a:r>
              <a:rPr lang="it-IT" b="1" dirty="0" err="1"/>
              <a:t>Augustolo</a:t>
            </a:r>
            <a:r>
              <a:rPr lang="it-IT" b="1" dirty="0"/>
              <a:t> nel 476 d. C.</a:t>
            </a:r>
            <a:r>
              <a:rPr lang="it-IT" dirty="0"/>
              <a:t>, consegnando le insegne imperiali all’imperatore d’Oriente </a:t>
            </a:r>
            <a:r>
              <a:rPr lang="it-IT" dirty="0">
                <a:latin typeface="Wingdings"/>
                <a:ea typeface="Wingdings"/>
                <a:cs typeface="Wingdings"/>
              </a:rPr>
              <a:t></a:t>
            </a:r>
            <a:r>
              <a:rPr lang="it-IT" dirty="0"/>
              <a:t>FINE DELL’IMPERO ROMANO D’OCCIDENTE</a:t>
            </a:r>
          </a:p>
          <a:p>
            <a:r>
              <a:rPr lang="it-IT" b="1" dirty="0">
                <a:solidFill>
                  <a:srgbClr val="FF0000"/>
                </a:solidFill>
              </a:rPr>
              <a:t>ORIENTE</a:t>
            </a:r>
            <a:r>
              <a:rPr lang="it-IT" dirty="0"/>
              <a:t> : sopravvisse a quello occidentale e </a:t>
            </a:r>
            <a:r>
              <a:rPr lang="it-IT" b="1" dirty="0"/>
              <a:t>restò in vita fino al 1453</a:t>
            </a:r>
            <a:r>
              <a:rPr lang="it-IT" dirty="0"/>
              <a:t>, quando Costantinopoli cadde in mano turca.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cesso 1"/>
          <p:cNvSpPr/>
          <p:nvPr/>
        </p:nvSpPr>
        <p:spPr>
          <a:xfrm>
            <a:off x="3405974" y="0"/>
            <a:ext cx="914400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FF0000"/>
                </a:solidFill>
              </a:rPr>
              <a:t>ROMA</a:t>
            </a:r>
          </a:p>
        </p:txBody>
      </p:sp>
      <p:cxnSp>
        <p:nvCxnSpPr>
          <p:cNvPr id="4" name="Connettore 1 3"/>
          <p:cNvCxnSpPr/>
          <p:nvPr/>
        </p:nvCxnSpPr>
        <p:spPr>
          <a:xfrm rot="5400000">
            <a:off x="3683790" y="802354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rocesso 4"/>
          <p:cNvSpPr/>
          <p:nvPr/>
        </p:nvSpPr>
        <p:spPr>
          <a:xfrm>
            <a:off x="2701130" y="1067594"/>
            <a:ext cx="2362200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FONDATA IL 21 APRILE 753 a. C. DA ROMOLO</a:t>
            </a:r>
          </a:p>
        </p:txBody>
      </p:sp>
      <p:cxnSp>
        <p:nvCxnSpPr>
          <p:cNvPr id="7" name="Connettore 1 6"/>
          <p:cNvCxnSpPr/>
          <p:nvPr/>
        </p:nvCxnSpPr>
        <p:spPr>
          <a:xfrm rot="5400000">
            <a:off x="3676644" y="1869948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rocesso 7"/>
          <p:cNvSpPr/>
          <p:nvPr/>
        </p:nvSpPr>
        <p:spPr>
          <a:xfrm>
            <a:off x="2705894" y="2061242"/>
            <a:ext cx="2362200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MONARCHIA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 (753 a. </a:t>
            </a:r>
            <a:r>
              <a:rPr lang="it-IT" sz="1600" dirty="0" err="1">
                <a:solidFill>
                  <a:srgbClr val="000000"/>
                </a:solidFill>
              </a:rPr>
              <a:t>C.-</a:t>
            </a:r>
            <a:r>
              <a:rPr lang="it-IT" sz="1600" dirty="0">
                <a:solidFill>
                  <a:srgbClr val="000000"/>
                </a:solidFill>
              </a:rPr>
              <a:t> 509 a. C.)</a:t>
            </a:r>
          </a:p>
        </p:txBody>
      </p:sp>
      <p:cxnSp>
        <p:nvCxnSpPr>
          <p:cNvPr id="10" name="Connettore 1 9"/>
          <p:cNvCxnSpPr/>
          <p:nvPr/>
        </p:nvCxnSpPr>
        <p:spPr>
          <a:xfrm rot="16200000" flipH="1">
            <a:off x="3684981" y="2782491"/>
            <a:ext cx="381000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rocesso 10"/>
          <p:cNvSpPr/>
          <p:nvPr/>
        </p:nvSpPr>
        <p:spPr>
          <a:xfrm>
            <a:off x="2705894" y="2970274"/>
            <a:ext cx="2366964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LA REPUBBLICA 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 (509. a. C. </a:t>
            </a:r>
            <a:r>
              <a:rPr lang="it-IT" sz="1600" dirty="0" err="1">
                <a:solidFill>
                  <a:srgbClr val="000000"/>
                </a:solidFill>
              </a:rPr>
              <a:t>–</a:t>
            </a:r>
            <a:r>
              <a:rPr lang="it-IT" sz="1600" dirty="0">
                <a:solidFill>
                  <a:srgbClr val="000000"/>
                </a:solidFill>
              </a:rPr>
              <a:t> 27 a. C.)</a:t>
            </a:r>
          </a:p>
        </p:txBody>
      </p:sp>
      <p:cxnSp>
        <p:nvCxnSpPr>
          <p:cNvPr id="13" name="Connettore 1 12"/>
          <p:cNvCxnSpPr/>
          <p:nvPr/>
        </p:nvCxnSpPr>
        <p:spPr>
          <a:xfrm rot="5400000">
            <a:off x="3640895" y="3731482"/>
            <a:ext cx="4556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rocesso 14"/>
          <p:cNvSpPr/>
          <p:nvPr/>
        </p:nvSpPr>
        <p:spPr>
          <a:xfrm>
            <a:off x="2628902" y="3960114"/>
            <a:ext cx="2362200" cy="760444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PRINCIPATO </a:t>
            </a:r>
            <a:r>
              <a:rPr lang="it-IT" sz="1600" dirty="0" err="1">
                <a:solidFill>
                  <a:srgbClr val="000000"/>
                </a:solidFill>
              </a:rPr>
              <a:t>DI</a:t>
            </a:r>
            <a:r>
              <a:rPr lang="it-IT" sz="1600" dirty="0">
                <a:solidFill>
                  <a:srgbClr val="000000"/>
                </a:solidFill>
              </a:rPr>
              <a:t> AUGUSTO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(27 a. </a:t>
            </a:r>
            <a:r>
              <a:rPr lang="it-IT" sz="1600" dirty="0" err="1">
                <a:solidFill>
                  <a:srgbClr val="000000"/>
                </a:solidFill>
              </a:rPr>
              <a:t>C.-</a:t>
            </a:r>
            <a:r>
              <a:rPr lang="it-IT" sz="1600" dirty="0">
                <a:solidFill>
                  <a:srgbClr val="000000"/>
                </a:solidFill>
              </a:rPr>
              <a:t> 14 d. C.)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6096000" y="476672"/>
            <a:ext cx="2590800" cy="9832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-La leggenda di Romolo e Remo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- I 7 re di Roma</a:t>
            </a:r>
          </a:p>
          <a:p>
            <a:pPr marL="285750" indent="-285750" algn="ctr">
              <a:buFontTx/>
              <a:buChar char="-"/>
            </a:pPr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6096000" y="1680242"/>
            <a:ext cx="2590800" cy="10645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-monarchia elettiva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-senato (100 membri)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-si afferma la distinzione tra patrizi e plebei</a:t>
            </a:r>
          </a:p>
          <a:p>
            <a:pPr algn="ctr"/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6096000" y="2970274"/>
            <a:ext cx="2590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-2 consoli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-senato di 300 membri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-</a:t>
            </a:r>
            <a:r>
              <a:rPr lang="it-IT" sz="1600" dirty="0" err="1">
                <a:solidFill>
                  <a:srgbClr val="000000"/>
                </a:solidFill>
              </a:rPr>
              <a:t>dictator</a:t>
            </a:r>
            <a:r>
              <a:rPr lang="it-IT" sz="1600" dirty="0">
                <a:solidFill>
                  <a:srgbClr val="000000"/>
                </a:solidFill>
              </a:rPr>
              <a:t> (in </a:t>
            </a:r>
            <a:r>
              <a:rPr lang="it-IT" sz="1600">
                <a:solidFill>
                  <a:srgbClr val="000000"/>
                </a:solidFill>
              </a:rPr>
              <a:t>casi eccezionali)</a:t>
            </a:r>
            <a:endParaRPr lang="it-IT" sz="1600" dirty="0">
              <a:solidFill>
                <a:srgbClr val="000000"/>
              </a:solidFill>
            </a:endParaRPr>
          </a:p>
          <a:p>
            <a:pPr algn="ctr"/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228600" y="1552226"/>
            <a:ext cx="1828800" cy="24078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In questo periodo hanno inizio le guerre di espansione. </a:t>
            </a:r>
          </a:p>
          <a:p>
            <a:pPr algn="ctr"/>
            <a:r>
              <a:rPr lang="it-IT" sz="1600" dirty="0">
                <a:solidFill>
                  <a:srgbClr val="000000"/>
                </a:solidFill>
              </a:rPr>
              <a:t>Roma combatte contro Etruschi, Sanniti, Galli, Cartaginesi…)</a:t>
            </a:r>
          </a:p>
          <a:p>
            <a:pPr algn="ctr"/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6096000" y="4188682"/>
            <a:ext cx="25908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Periodo di massimo splendore</a:t>
            </a:r>
          </a:p>
        </p:txBody>
      </p:sp>
      <p:cxnSp>
        <p:nvCxnSpPr>
          <p:cNvPr id="36" name="Connettore 1 35"/>
          <p:cNvCxnSpPr/>
          <p:nvPr/>
        </p:nvCxnSpPr>
        <p:spPr>
          <a:xfrm rot="5400000">
            <a:off x="3636559" y="4874085"/>
            <a:ext cx="45640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Processo 38"/>
          <p:cNvSpPr/>
          <p:nvPr/>
        </p:nvSpPr>
        <p:spPr>
          <a:xfrm>
            <a:off x="2689221" y="5103082"/>
            <a:ext cx="2357436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L’ETA’ IMPERIALE</a:t>
            </a:r>
          </a:p>
        </p:txBody>
      </p:sp>
      <p:sp>
        <p:nvSpPr>
          <p:cNvPr id="44" name="Rettangolo 43"/>
          <p:cNvSpPr/>
          <p:nvPr/>
        </p:nvSpPr>
        <p:spPr>
          <a:xfrm>
            <a:off x="6096000" y="5473414"/>
            <a:ext cx="2590800" cy="1143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000000"/>
                </a:solidFill>
              </a:rPr>
              <a:t>-si susseguono </a:t>
            </a:r>
            <a:r>
              <a:rPr lang="it-IT" sz="1600" dirty="0" err="1">
                <a:solidFill>
                  <a:srgbClr val="000000"/>
                </a:solidFill>
              </a:rPr>
              <a:t>5</a:t>
            </a:r>
            <a:r>
              <a:rPr lang="it-IT" sz="1600" dirty="0">
                <a:solidFill>
                  <a:srgbClr val="000000"/>
                </a:solidFill>
              </a:rPr>
              <a:t> dinastie imperiali</a:t>
            </a:r>
          </a:p>
          <a:p>
            <a:pPr algn="ctr"/>
            <a:r>
              <a:rPr lang="it-IT" sz="1600" dirty="0" err="1">
                <a:solidFill>
                  <a:srgbClr val="000000"/>
                </a:solidFill>
              </a:rPr>
              <a:t>-l</a:t>
            </a:r>
            <a:r>
              <a:rPr lang="it-IT" sz="1600" dirty="0">
                <a:solidFill>
                  <a:srgbClr val="000000"/>
                </a:solidFill>
              </a:rPr>
              <a:t>’Impero si espande a Occidente e a Oriente</a:t>
            </a:r>
          </a:p>
          <a:p>
            <a:pPr algn="ctr"/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45" name="Freccia sinistra 44"/>
          <p:cNvSpPr/>
          <p:nvPr/>
        </p:nvSpPr>
        <p:spPr>
          <a:xfrm>
            <a:off x="2139698" y="3019806"/>
            <a:ext cx="489204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0000"/>
              </a:solidFill>
            </a:endParaRPr>
          </a:p>
        </p:txBody>
      </p:sp>
      <p:sp>
        <p:nvSpPr>
          <p:cNvPr id="46" name="Freccia destra 45"/>
          <p:cNvSpPr/>
          <p:nvPr/>
        </p:nvSpPr>
        <p:spPr>
          <a:xfrm>
            <a:off x="5312965" y="1067594"/>
            <a:ext cx="49927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0000"/>
              </a:solidFill>
            </a:endParaRPr>
          </a:p>
        </p:txBody>
      </p:sp>
      <p:sp>
        <p:nvSpPr>
          <p:cNvPr id="47" name="Freccia destra 46"/>
          <p:cNvSpPr/>
          <p:nvPr/>
        </p:nvSpPr>
        <p:spPr>
          <a:xfrm>
            <a:off x="5312965" y="2107755"/>
            <a:ext cx="49927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0000"/>
              </a:solidFill>
            </a:endParaRPr>
          </a:p>
        </p:txBody>
      </p:sp>
      <p:sp>
        <p:nvSpPr>
          <p:cNvPr id="48" name="Freccia destra 47"/>
          <p:cNvSpPr/>
          <p:nvPr/>
        </p:nvSpPr>
        <p:spPr>
          <a:xfrm>
            <a:off x="5312966" y="3098290"/>
            <a:ext cx="49927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0000"/>
              </a:solidFill>
            </a:endParaRPr>
          </a:p>
        </p:txBody>
      </p:sp>
      <p:sp>
        <p:nvSpPr>
          <p:cNvPr id="50" name="Freccia destra 49"/>
          <p:cNvSpPr/>
          <p:nvPr/>
        </p:nvSpPr>
        <p:spPr>
          <a:xfrm>
            <a:off x="5312966" y="4188682"/>
            <a:ext cx="49927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0000"/>
              </a:solidFill>
            </a:endParaRPr>
          </a:p>
        </p:txBody>
      </p:sp>
      <p:sp>
        <p:nvSpPr>
          <p:cNvPr id="51" name="Freccia destra 50"/>
          <p:cNvSpPr/>
          <p:nvPr/>
        </p:nvSpPr>
        <p:spPr>
          <a:xfrm>
            <a:off x="5312964" y="5473414"/>
            <a:ext cx="499271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0000"/>
              </a:solidFill>
            </a:endParaRPr>
          </a:p>
        </p:txBody>
      </p:sp>
      <p:cxnSp>
        <p:nvCxnSpPr>
          <p:cNvPr id="53" name="Connettore 1 52"/>
          <p:cNvCxnSpPr/>
          <p:nvPr/>
        </p:nvCxnSpPr>
        <p:spPr>
          <a:xfrm rot="5400000">
            <a:off x="3635336" y="5944362"/>
            <a:ext cx="45726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Processo 55"/>
          <p:cNvSpPr/>
          <p:nvPr/>
        </p:nvSpPr>
        <p:spPr>
          <a:xfrm>
            <a:off x="2705894" y="6173788"/>
            <a:ext cx="2366964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rgbClr val="000000"/>
                </a:solidFill>
              </a:rPr>
              <a:t>LA DIVISIONE DELL’IMPERO</a:t>
            </a:r>
          </a:p>
        </p:txBody>
      </p:sp>
      <p:sp>
        <p:nvSpPr>
          <p:cNvPr id="57" name="Freccia sinistra 56"/>
          <p:cNvSpPr/>
          <p:nvPr/>
        </p:nvSpPr>
        <p:spPr>
          <a:xfrm>
            <a:off x="2139698" y="6131782"/>
            <a:ext cx="489204" cy="4846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0000"/>
              </a:solidFill>
            </a:endParaRPr>
          </a:p>
        </p:txBody>
      </p:sp>
      <p:sp>
        <p:nvSpPr>
          <p:cNvPr id="58" name="Processo 57"/>
          <p:cNvSpPr/>
          <p:nvPr/>
        </p:nvSpPr>
        <p:spPr>
          <a:xfrm>
            <a:off x="228600" y="4381071"/>
            <a:ext cx="1828800" cy="2184686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dirty="0">
                <a:solidFill>
                  <a:srgbClr val="000000"/>
                </a:solidFill>
              </a:rPr>
              <a:t>Diocleziano nel 286 d.C. divide l’impero in </a:t>
            </a:r>
            <a:r>
              <a:rPr lang="it-IT" sz="1400" dirty="0" err="1">
                <a:solidFill>
                  <a:srgbClr val="000000"/>
                </a:solidFill>
              </a:rPr>
              <a:t>2</a:t>
            </a:r>
            <a:r>
              <a:rPr lang="it-IT" sz="1400" dirty="0">
                <a:solidFill>
                  <a:srgbClr val="000000"/>
                </a:solidFill>
              </a:rPr>
              <a:t> parti:</a:t>
            </a:r>
          </a:p>
          <a:p>
            <a:pPr>
              <a:buFontTx/>
              <a:buChar char="-"/>
            </a:pPr>
            <a:r>
              <a:rPr lang="it-IT" sz="1400" dirty="0">
                <a:solidFill>
                  <a:srgbClr val="000000"/>
                </a:solidFill>
              </a:rPr>
              <a:t>L’impero d’Occidente cade nel 476 d. C. per la pressione dei popoli germanici</a:t>
            </a:r>
          </a:p>
          <a:p>
            <a:pPr>
              <a:buFontTx/>
              <a:buChar char="-"/>
            </a:pPr>
            <a:r>
              <a:rPr lang="it-IT" sz="1400" dirty="0">
                <a:solidFill>
                  <a:srgbClr val="000000"/>
                </a:solidFill>
              </a:rPr>
              <a:t>L’Impero d’Oriente cade nel 1453 d. C.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1411</Words>
  <Application>Microsoft Office PowerPoint</Application>
  <PresentationFormat>Presentazione su schermo (4:3)</PresentationFormat>
  <Paragraphs>92</Paragraphs>
  <Slides>15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Tema di Office</vt:lpstr>
      <vt:lpstr>LA STORIA DI ROMA</vt:lpstr>
      <vt:lpstr>IL MITO FONDATIVO</vt:lpstr>
      <vt:lpstr>Perchè Roma diventa un impero?</vt:lpstr>
      <vt:lpstr>La situazione geografica</vt:lpstr>
      <vt:lpstr>LA MONARCHIA (753- 509 a. C.) </vt:lpstr>
      <vt:lpstr>LA REPUBBLICA</vt:lpstr>
      <vt:lpstr>L’ESPANSIONE</vt:lpstr>
      <vt:lpstr>LA FINE DELLA REPUBBLICA</vt:lpstr>
      <vt:lpstr>IL PRINCIPATO DI AUGUSTO  (27 a. C.- 14 d. C.)</vt:lpstr>
      <vt:lpstr>L’ETA’ IMPERIALE</vt:lpstr>
      <vt:lpstr>Presentazione standard di PowerPoint</vt:lpstr>
      <vt:lpstr>LA TETRARCHIA</vt:lpstr>
      <vt:lpstr>L’IMPERO ROMANO</vt:lpstr>
      <vt:lpstr>LA DIVISIONE TRA OCCIDENTE E ORIENTE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SINTESI DI STORIA ROMANA</dc:title>
  <dc:creator>Emanuela</dc:creator>
  <cp:lastModifiedBy>emanuela amici</cp:lastModifiedBy>
  <cp:revision>23</cp:revision>
  <cp:lastPrinted>2018-09-17T14:58:05Z</cp:lastPrinted>
  <dcterms:created xsi:type="dcterms:W3CDTF">2012-09-13T17:53:09Z</dcterms:created>
  <dcterms:modified xsi:type="dcterms:W3CDTF">2019-09-20T11:28:11Z</dcterms:modified>
</cp:coreProperties>
</file>