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9" r:id="rId7"/>
    <p:sldId id="260" r:id="rId8"/>
    <p:sldId id="264" r:id="rId9"/>
    <p:sldId id="267" r:id="rId10"/>
    <p:sldId id="263" r:id="rId11"/>
    <p:sldId id="261" r:id="rId12"/>
    <p:sldId id="262" r:id="rId13"/>
    <p:sldId id="268" r:id="rId14"/>
    <p:sldId id="265" r:id="rId15"/>
    <p:sldId id="270" r:id="rId16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68" d="100"/>
          <a:sy n="68" d="100"/>
        </p:scale>
        <p:origin x="72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5B19B-3154-784D-97C8-E0887A7229F9}" type="datetimeFigureOut">
              <a:rPr lang="it-IT" smtClean="0"/>
              <a:pPr/>
              <a:t>22/09/2019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A7F6A-A7DF-224A-8DAB-478222C1A63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5B19B-3154-784D-97C8-E0887A7229F9}" type="datetimeFigureOut">
              <a:rPr lang="it-IT" smtClean="0"/>
              <a:pPr/>
              <a:t>22/09/2019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A7F6A-A7DF-224A-8DAB-478222C1A63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5B19B-3154-784D-97C8-E0887A7229F9}" type="datetimeFigureOut">
              <a:rPr lang="it-IT" smtClean="0"/>
              <a:pPr/>
              <a:t>22/09/2019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A7F6A-A7DF-224A-8DAB-478222C1A63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5B19B-3154-784D-97C8-E0887A7229F9}" type="datetimeFigureOut">
              <a:rPr lang="it-IT" smtClean="0"/>
              <a:pPr/>
              <a:t>22/09/2019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A7F6A-A7DF-224A-8DAB-478222C1A63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5B19B-3154-784D-97C8-E0887A7229F9}" type="datetimeFigureOut">
              <a:rPr lang="it-IT" smtClean="0"/>
              <a:pPr/>
              <a:t>22/09/2019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A7F6A-A7DF-224A-8DAB-478222C1A63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5B19B-3154-784D-97C8-E0887A7229F9}" type="datetimeFigureOut">
              <a:rPr lang="it-IT" smtClean="0"/>
              <a:pPr/>
              <a:t>22/09/2019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A7F6A-A7DF-224A-8DAB-478222C1A63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5B19B-3154-784D-97C8-E0887A7229F9}" type="datetimeFigureOut">
              <a:rPr lang="it-IT" smtClean="0"/>
              <a:pPr/>
              <a:t>22/09/2019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A7F6A-A7DF-224A-8DAB-478222C1A63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5B19B-3154-784D-97C8-E0887A7229F9}" type="datetimeFigureOut">
              <a:rPr lang="it-IT" smtClean="0"/>
              <a:pPr/>
              <a:t>22/09/2019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A7F6A-A7DF-224A-8DAB-478222C1A63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5B19B-3154-784D-97C8-E0887A7229F9}" type="datetimeFigureOut">
              <a:rPr lang="it-IT" smtClean="0"/>
              <a:pPr/>
              <a:t>22/09/2019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A7F6A-A7DF-224A-8DAB-478222C1A63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5B19B-3154-784D-97C8-E0887A7229F9}" type="datetimeFigureOut">
              <a:rPr lang="it-IT" smtClean="0"/>
              <a:pPr/>
              <a:t>22/09/2019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A7F6A-A7DF-224A-8DAB-478222C1A63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5B19B-3154-784D-97C8-E0887A7229F9}" type="datetimeFigureOut">
              <a:rPr lang="it-IT" smtClean="0"/>
              <a:pPr/>
              <a:t>22/09/2019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A7F6A-A7DF-224A-8DAB-478222C1A63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5B19B-3154-784D-97C8-E0887A7229F9}" type="datetimeFigureOut">
              <a:rPr lang="it-IT" smtClean="0"/>
              <a:pPr/>
              <a:t>22/09/2019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A7F6A-A7DF-224A-8DAB-478222C1A63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SCRIVERE UN TEMA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SI PARTE DA TITOLO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dirty="0"/>
              <a:t>    Il primo passo è </a:t>
            </a:r>
            <a:r>
              <a:rPr lang="it-IT" dirty="0">
                <a:solidFill>
                  <a:srgbClr val="FF0000"/>
                </a:solidFill>
              </a:rPr>
              <a:t>leggere con cura il titolo</a:t>
            </a:r>
          </a:p>
          <a:p>
            <a:pPr>
              <a:buNone/>
            </a:pPr>
            <a:r>
              <a:rPr lang="it-IT" dirty="0"/>
              <a:t>     Spesso nei titoli si possono riconoscere </a:t>
            </a:r>
            <a:r>
              <a:rPr lang="it-IT" b="1" dirty="0"/>
              <a:t>due parti</a:t>
            </a:r>
            <a:r>
              <a:rPr lang="it-IT" dirty="0"/>
              <a:t>: </a:t>
            </a:r>
          </a:p>
          <a:p>
            <a:r>
              <a:rPr lang="it-IT" dirty="0"/>
              <a:t>la prima introduce l’argomento</a:t>
            </a:r>
          </a:p>
          <a:p>
            <a:r>
              <a:rPr lang="it-IT" dirty="0"/>
              <a:t> la seconda specifica la proposta di lavoro</a:t>
            </a:r>
          </a:p>
          <a:p>
            <a:pPr>
              <a:buNone/>
            </a:pPr>
            <a:endParaRPr lang="it-IT" dirty="0"/>
          </a:p>
          <a:p>
            <a:pPr>
              <a:buNone/>
            </a:pPr>
            <a:r>
              <a:rPr lang="it-IT" dirty="0"/>
              <a:t>    È importante </a:t>
            </a:r>
            <a:r>
              <a:rPr lang="it-IT" b="1" dirty="0">
                <a:solidFill>
                  <a:srgbClr val="FF0000"/>
                </a:solidFill>
              </a:rPr>
              <a:t>individuare con precisione la richiesta!</a:t>
            </a:r>
            <a:endParaRPr lang="it-IT" dirty="0">
              <a:solidFill>
                <a:srgbClr val="FF0000"/>
              </a:solidFill>
            </a:endParaRP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ESERCITATI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417638"/>
            <a:ext cx="8686800" cy="5287962"/>
          </a:xfrm>
        </p:spPr>
        <p:txBody>
          <a:bodyPr/>
          <a:lstStyle/>
          <a:p>
            <a:r>
              <a:rPr lang="it-IT" dirty="0"/>
              <a:t>Leggi attentamente il seguente titolo:</a:t>
            </a:r>
          </a:p>
          <a:p>
            <a:pPr>
              <a:buNone/>
            </a:pPr>
            <a:endParaRPr lang="it-IT" dirty="0"/>
          </a:p>
          <a:p>
            <a:pPr algn="just">
              <a:buNone/>
            </a:pPr>
            <a:r>
              <a:rPr lang="it-IT" sz="2800" i="1" dirty="0"/>
              <a:t>   </a:t>
            </a:r>
            <a:r>
              <a:rPr lang="it-IT" sz="2400" i="1" dirty="0"/>
              <a:t>Hai da poco finito le scuole elementari e stai per affrontare la nuova avventura delle medie. Quali sono le tue emozioni e i tuoi timori? Descrivi il tuo stato d’animo e le tue aspettative per questo anno scolastico.</a:t>
            </a:r>
          </a:p>
          <a:p>
            <a:pPr algn="just">
              <a:buNone/>
            </a:pPr>
            <a:endParaRPr lang="it-IT" sz="2400" i="1" dirty="0"/>
          </a:p>
          <a:p>
            <a:pPr algn="just">
              <a:buNone/>
            </a:pPr>
            <a:r>
              <a:rPr lang="it-IT" sz="2400" dirty="0"/>
              <a:t>Individua nel titolo la parte introduttiva e la richiesta</a:t>
            </a:r>
          </a:p>
          <a:p>
            <a:pPr algn="just">
              <a:buNone/>
            </a:pPr>
            <a:r>
              <a:rPr lang="it-IT" sz="2400" dirty="0"/>
              <a:t>Cosa chiede il titolo?</a:t>
            </a:r>
          </a:p>
          <a:p>
            <a:pPr algn="just">
              <a:buNone/>
            </a:pPr>
            <a:r>
              <a:rPr lang="it-IT" sz="2400" dirty="0"/>
              <a:t>Di cosa dovrai parlare nel tema?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LA RICERCA DELLE IDEE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it-IT" dirty="0"/>
              <a:t>Una volta scelta la traccia, si deve passare alla </a:t>
            </a:r>
            <a:r>
              <a:rPr lang="it-IT" b="1" dirty="0"/>
              <a:t>ricerca di idee</a:t>
            </a:r>
            <a:r>
              <a:rPr lang="it-IT" dirty="0"/>
              <a:t>.</a:t>
            </a:r>
          </a:p>
          <a:p>
            <a:pPr>
              <a:buNone/>
            </a:pPr>
            <a:endParaRPr lang="it-IT" dirty="0"/>
          </a:p>
          <a:p>
            <a:pPr>
              <a:buNone/>
            </a:pPr>
            <a:r>
              <a:rPr lang="it-IT" dirty="0"/>
              <a:t>Per trovare le idee segui questo procedimento:</a:t>
            </a:r>
          </a:p>
          <a:p>
            <a:pPr lvl="0"/>
            <a:r>
              <a:rPr lang="it-IT" dirty="0"/>
              <a:t>Scrivi al centro del foglio l’argomento (tratto dal titolo)</a:t>
            </a:r>
          </a:p>
          <a:p>
            <a:pPr lvl="0"/>
            <a:r>
              <a:rPr lang="it-IT" dirty="0"/>
              <a:t>Lascia libera l’immaginazione</a:t>
            </a:r>
          </a:p>
          <a:p>
            <a:pPr lvl="0"/>
            <a:r>
              <a:rPr lang="it-IT" dirty="0"/>
              <a:t>Scrivi le idee attorno alla parola chiave, senza preoccuparti per ora della loro validità</a:t>
            </a:r>
          </a:p>
          <a:p>
            <a:pPr lvl="0"/>
            <a:r>
              <a:rPr lang="it-IT" dirty="0"/>
              <a:t>Cerca di produrre un gran numero di idee (tra le tante ce ne saranno alcune utili)</a:t>
            </a:r>
          </a:p>
          <a:p>
            <a:pPr lvl="0"/>
            <a:r>
              <a:rPr lang="it-IT" dirty="0"/>
              <a:t>Rileggi le idee prodotte e ripeti il procedimento a partire da quelle che ritieni valide.</a:t>
            </a:r>
          </a:p>
          <a:p>
            <a:pPr lvl="0">
              <a:buNone/>
            </a:pPr>
            <a:r>
              <a:rPr lang="it-IT" dirty="0"/>
              <a:t>     Questo metodo è molto efficace ed è detto </a:t>
            </a:r>
            <a:r>
              <a:rPr lang="it-IT" b="1" dirty="0">
                <a:solidFill>
                  <a:srgbClr val="FF0000"/>
                </a:solidFill>
              </a:rPr>
              <a:t>BRAINSTORMING</a:t>
            </a:r>
            <a:r>
              <a:rPr lang="it-IT" b="1" dirty="0"/>
              <a:t> o libera associazione di idee</a:t>
            </a:r>
            <a:r>
              <a:rPr lang="it-IT" dirty="0"/>
              <a:t>. 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UN ESEMPIO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791200"/>
          </a:xfrm>
        </p:spPr>
        <p:txBody>
          <a:bodyPr/>
          <a:lstStyle/>
          <a:p>
            <a:r>
              <a:rPr lang="it-IT" dirty="0"/>
              <a:t>Nello schema puoi vedere come potrebbe iniziare il </a:t>
            </a:r>
            <a:r>
              <a:rPr lang="it-IT" i="1" dirty="0"/>
              <a:t>brainstorming</a:t>
            </a:r>
            <a:r>
              <a:rPr lang="it-IT" dirty="0"/>
              <a:t> per un testo intitolato </a:t>
            </a:r>
            <a:r>
              <a:rPr lang="it-IT" dirty="0">
                <a:solidFill>
                  <a:srgbClr val="FF0000"/>
                </a:solidFill>
              </a:rPr>
              <a:t>“</a:t>
            </a:r>
            <a:r>
              <a:rPr lang="it-IT" i="1" u="sng" dirty="0">
                <a:solidFill>
                  <a:srgbClr val="FF0000"/>
                </a:solidFill>
              </a:rPr>
              <a:t>Gli animali domestici”</a:t>
            </a:r>
            <a:endParaRPr lang="it-IT" u="sng" dirty="0">
              <a:solidFill>
                <a:srgbClr val="FF0000"/>
              </a:solidFill>
            </a:endParaRPr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Immagine 3" descr="brainstorm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819400"/>
            <a:ext cx="7799966" cy="37602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ESERCITATI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USA LA TECNICA DEL BRAINSTORMING PER LA SEGUENTE TRACCIA:</a:t>
            </a:r>
          </a:p>
          <a:p>
            <a:endParaRPr lang="it-IT" dirty="0"/>
          </a:p>
          <a:p>
            <a:pPr>
              <a:buNone/>
            </a:pPr>
            <a:r>
              <a:rPr lang="it-IT" i="1" dirty="0"/>
              <a:t>    “Vivere in città negli anni 2000. Esprimi le tue considerazioni sugli aspetti positivi e su quelli negativi”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RIORDINARE LE IDEE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it-IT" dirty="0"/>
              <a:t>      Una volta messe in campo un buon numero di idee occorre solo scegliere le migliori e ordinarle per creare il testo!</a:t>
            </a:r>
          </a:p>
          <a:p>
            <a:pPr>
              <a:buNone/>
            </a:pPr>
            <a:r>
              <a:rPr lang="it-IT" dirty="0"/>
              <a:t>     Questa è la fase della pianificazione del testo e si compone di </a:t>
            </a:r>
            <a:r>
              <a:rPr lang="it-IT" dirty="0" err="1"/>
              <a:t>3</a:t>
            </a:r>
            <a:r>
              <a:rPr lang="it-IT" dirty="0"/>
              <a:t> operazioni:</a:t>
            </a:r>
          </a:p>
          <a:p>
            <a:pPr lvl="0"/>
            <a:r>
              <a:rPr lang="it-IT" b="1" dirty="0">
                <a:solidFill>
                  <a:srgbClr val="FF0000"/>
                </a:solidFill>
              </a:rPr>
              <a:t>SCEGLIERE LE IDEE PIU’ ADATTE</a:t>
            </a:r>
            <a:r>
              <a:rPr lang="it-IT" dirty="0">
                <a:solidFill>
                  <a:srgbClr val="FF0000"/>
                </a:solidFill>
              </a:rPr>
              <a:t> </a:t>
            </a:r>
          </a:p>
          <a:p>
            <a:pPr lvl="0"/>
            <a:r>
              <a:rPr lang="it-IT" b="1" dirty="0">
                <a:solidFill>
                  <a:srgbClr val="FF0000"/>
                </a:solidFill>
              </a:rPr>
              <a:t>RAGGRUPPARE LE IDEE COLLEGATE FRA </a:t>
            </a:r>
            <a:r>
              <a:rPr lang="it-IT" b="1" dirty="0" err="1">
                <a:solidFill>
                  <a:srgbClr val="FF0000"/>
                </a:solidFill>
              </a:rPr>
              <a:t>DI</a:t>
            </a:r>
            <a:r>
              <a:rPr lang="it-IT" b="1" dirty="0">
                <a:solidFill>
                  <a:srgbClr val="FF0000"/>
                </a:solidFill>
              </a:rPr>
              <a:t> LORO</a:t>
            </a:r>
          </a:p>
          <a:p>
            <a:pPr lvl="0"/>
            <a:r>
              <a:rPr lang="it-IT" b="1" dirty="0">
                <a:solidFill>
                  <a:srgbClr val="FF0000"/>
                </a:solidFill>
              </a:rPr>
              <a:t>ORDINARE LE IDEE IN UNA SCALETTA</a:t>
            </a:r>
          </a:p>
          <a:p>
            <a:pPr lvl="0">
              <a:buNone/>
            </a:pPr>
            <a:endParaRPr lang="it-IT" dirty="0"/>
          </a:p>
          <a:p>
            <a:pPr>
              <a:buNone/>
            </a:pPr>
            <a:r>
              <a:rPr lang="it-IT" dirty="0"/>
              <a:t>      Per scegliere le idee migliori, leggi attentamente tutte quelle che hai annotato ed </a:t>
            </a:r>
            <a:r>
              <a:rPr lang="it-IT" dirty="0">
                <a:solidFill>
                  <a:srgbClr val="FF0000"/>
                </a:solidFill>
              </a:rPr>
              <a:t>elimina:  </a:t>
            </a:r>
          </a:p>
          <a:p>
            <a:pPr lvl="0"/>
            <a:r>
              <a:rPr lang="it-IT" dirty="0">
                <a:solidFill>
                  <a:srgbClr val="FF0000"/>
                </a:solidFill>
              </a:rPr>
              <a:t>le idee che </a:t>
            </a:r>
            <a:r>
              <a:rPr lang="it-IT" b="1" dirty="0">
                <a:solidFill>
                  <a:srgbClr val="FF0000"/>
                </a:solidFill>
              </a:rPr>
              <a:t>non si riferiscono all’argomento</a:t>
            </a:r>
            <a:endParaRPr lang="it-IT" dirty="0">
              <a:solidFill>
                <a:srgbClr val="FF0000"/>
              </a:solidFill>
            </a:endParaRPr>
          </a:p>
          <a:p>
            <a:pPr lvl="0"/>
            <a:r>
              <a:rPr lang="it-IT" dirty="0">
                <a:solidFill>
                  <a:srgbClr val="FF0000"/>
                </a:solidFill>
              </a:rPr>
              <a:t>le idee </a:t>
            </a:r>
            <a:r>
              <a:rPr lang="it-IT" b="1" dirty="0">
                <a:solidFill>
                  <a:srgbClr val="FF0000"/>
                </a:solidFill>
              </a:rPr>
              <a:t>ripetute</a:t>
            </a:r>
          </a:p>
          <a:p>
            <a:pPr lvl="0">
              <a:buNone/>
            </a:pPr>
            <a:endParaRPr lang="it-IT" dirty="0"/>
          </a:p>
          <a:p>
            <a:pPr>
              <a:buNone/>
            </a:pPr>
            <a:r>
              <a:rPr lang="it-IT" dirty="0"/>
              <a:t>      E’ meglio sviluppare pochi punti, piuttosto che mettere insieme molte idee slegate!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LA SCALETTA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Una volta scelte le idee più adatte, è necessario </a:t>
            </a:r>
            <a:r>
              <a:rPr lang="it-IT" b="1" dirty="0">
                <a:solidFill>
                  <a:srgbClr val="FF0000"/>
                </a:solidFill>
              </a:rPr>
              <a:t>disporle in una sequenza</a:t>
            </a:r>
          </a:p>
          <a:p>
            <a:r>
              <a:rPr lang="it-IT" dirty="0"/>
              <a:t>La sequenza deve avere </a:t>
            </a:r>
            <a:r>
              <a:rPr lang="it-IT" b="1" dirty="0"/>
              <a:t>una sua logica</a:t>
            </a:r>
            <a:r>
              <a:rPr lang="it-IT" dirty="0"/>
              <a:t>: gli argomenti, uno dopo l’altro, </a:t>
            </a:r>
            <a:r>
              <a:rPr lang="it-IT" dirty="0">
                <a:solidFill>
                  <a:srgbClr val="FF0000"/>
                </a:solidFill>
              </a:rPr>
              <a:t>devono creare un testo coerente</a:t>
            </a:r>
          </a:p>
          <a:p>
            <a:r>
              <a:rPr lang="it-IT" dirty="0"/>
              <a:t>Cerca di disporre </a:t>
            </a:r>
            <a:r>
              <a:rPr lang="it-IT" b="1" dirty="0">
                <a:solidFill>
                  <a:srgbClr val="FF0000"/>
                </a:solidFill>
              </a:rPr>
              <a:t>le idee in modo che si leghino bene l’una con l’altra</a:t>
            </a:r>
            <a:r>
              <a:rPr lang="it-IT" dirty="0"/>
              <a:t>, e che la loro disposizione nel testo sia fluida e sensata </a:t>
            </a:r>
          </a:p>
          <a:p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646238"/>
          </a:xfrm>
        </p:spPr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ESERCITATI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943600"/>
          </a:xfrm>
        </p:spPr>
        <p:txBody>
          <a:bodyPr>
            <a:normAutofit fontScale="70000" lnSpcReduction="20000"/>
          </a:bodyPr>
          <a:lstStyle/>
          <a:p>
            <a:r>
              <a:rPr lang="it-IT" sz="2000" dirty="0"/>
              <a:t>Pensando al titolo </a:t>
            </a:r>
          </a:p>
          <a:p>
            <a:pPr>
              <a:buNone/>
            </a:pPr>
            <a:r>
              <a:rPr lang="it-IT" sz="2000" b="1" i="1" dirty="0"/>
              <a:t>    “I giovani e i social network. Esponi le tue considerazioni a partire dalla tua esperienza”</a:t>
            </a:r>
            <a:r>
              <a:rPr lang="it-IT" sz="2000" b="1" dirty="0"/>
              <a:t> </a:t>
            </a:r>
          </a:p>
          <a:p>
            <a:pPr>
              <a:buNone/>
            </a:pPr>
            <a:r>
              <a:rPr lang="it-IT" sz="2000" dirty="0"/>
              <a:t>        disponi le seguenti idee </a:t>
            </a:r>
            <a:r>
              <a:rPr lang="it-IT" sz="2000" dirty="0">
                <a:solidFill>
                  <a:srgbClr val="FF0000"/>
                </a:solidFill>
              </a:rPr>
              <a:t>creando </a:t>
            </a:r>
            <a:r>
              <a:rPr lang="it-IT" sz="2000" b="1" dirty="0">
                <a:solidFill>
                  <a:srgbClr val="FF0000"/>
                </a:solidFill>
              </a:rPr>
              <a:t>una scaletta </a:t>
            </a:r>
            <a:r>
              <a:rPr lang="it-IT" sz="2000" dirty="0"/>
              <a:t>a tuo avviso coerente:</a:t>
            </a:r>
          </a:p>
          <a:p>
            <a:pPr>
              <a:buNone/>
            </a:pPr>
            <a:endParaRPr lang="it-IT" sz="2000" dirty="0"/>
          </a:p>
          <a:p>
            <a:pPr>
              <a:buNone/>
            </a:pPr>
            <a:r>
              <a:rPr lang="it-IT" sz="2000" dirty="0" err="1"/>
              <a:t>……I</a:t>
            </a:r>
            <a:r>
              <a:rPr lang="it-IT" sz="2000" dirty="0"/>
              <a:t> social network hanno molti aspetti positivi: permettono di fare amicizia con facilità, fanno comunicare persone lontane, sono un mezzo di comunicazione rapido, adatto allo stile di vita di oggi</a:t>
            </a:r>
          </a:p>
          <a:p>
            <a:pPr>
              <a:buNone/>
            </a:pPr>
            <a:r>
              <a:rPr lang="it-IT" sz="2000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2000" dirty="0" err="1"/>
              <a:t>……I</a:t>
            </a:r>
            <a:r>
              <a:rPr lang="it-IT" sz="2000" dirty="0"/>
              <a:t> social network sono forse l’invenzione che più di ogni altra caratterizza la nostra epoca</a:t>
            </a:r>
          </a:p>
          <a:p>
            <a:pPr marL="0" indent="0">
              <a:spcBef>
                <a:spcPts val="0"/>
              </a:spcBef>
              <a:buFontTx/>
              <a:buChar char="-"/>
            </a:pPr>
            <a:endParaRPr lang="it-IT" sz="2000" dirty="0"/>
          </a:p>
          <a:p>
            <a:pPr marL="0" indent="0">
              <a:spcBef>
                <a:spcPts val="0"/>
              </a:spcBef>
              <a:buNone/>
            </a:pPr>
            <a:r>
              <a:rPr lang="it-IT" sz="2000" dirty="0" err="1"/>
              <a:t>…</a:t>
            </a:r>
            <a:r>
              <a:rPr lang="it-IT" sz="2000" dirty="0"/>
              <a:t>...la mia esperienza con i social network è positiva: mi diverto molto ad usarli nel tempo libero per parlare con i miei amici e conoscerne di nuovi</a:t>
            </a:r>
          </a:p>
          <a:p>
            <a:pPr marL="0" indent="0">
              <a:spcBef>
                <a:spcPts val="0"/>
              </a:spcBef>
              <a:buFontTx/>
              <a:buChar char="-"/>
            </a:pPr>
            <a:endParaRPr lang="it-IT" sz="2000" dirty="0"/>
          </a:p>
          <a:p>
            <a:pPr marL="0" indent="0">
              <a:spcBef>
                <a:spcPts val="0"/>
              </a:spcBef>
              <a:buNone/>
            </a:pPr>
            <a:r>
              <a:rPr lang="it-IT" sz="2000" dirty="0" err="1"/>
              <a:t>….I</a:t>
            </a:r>
            <a:r>
              <a:rPr lang="it-IT" sz="2000" dirty="0"/>
              <a:t> social network hanno aspetti negativi: non favoriscono l’instaurarsi di amicizie più profonde, espongono i giovani al rischio di fare brutte conoscenze, rendono noti a tante persone i propri dati personali</a:t>
            </a:r>
          </a:p>
          <a:p>
            <a:pPr marL="0" indent="0">
              <a:spcBef>
                <a:spcPts val="0"/>
              </a:spcBef>
              <a:buNone/>
            </a:pPr>
            <a:endParaRPr lang="it-IT" sz="2000" dirty="0"/>
          </a:p>
          <a:p>
            <a:pPr marL="0" indent="0">
              <a:spcBef>
                <a:spcPts val="0"/>
              </a:spcBef>
              <a:buFontTx/>
              <a:buChar char="-"/>
            </a:pPr>
            <a:endParaRPr lang="it-IT" sz="2000" dirty="0"/>
          </a:p>
          <a:p>
            <a:pPr marL="0" indent="0">
              <a:spcBef>
                <a:spcPts val="0"/>
              </a:spcBef>
              <a:buNone/>
            </a:pPr>
            <a:r>
              <a:rPr lang="it-IT" sz="2000" dirty="0" err="1"/>
              <a:t>…</a:t>
            </a:r>
            <a:r>
              <a:rPr lang="it-IT" sz="2000"/>
              <a:t>..I social network, se usati con intelligenza, sono un ottimo strumento comunicativo</a:t>
            </a:r>
          </a:p>
          <a:p>
            <a:pPr marL="0" indent="0">
              <a:spcBef>
                <a:spcPts val="0"/>
              </a:spcBef>
              <a:buNone/>
            </a:pPr>
            <a:endParaRPr lang="it-IT" sz="2000"/>
          </a:p>
          <a:p>
            <a:pPr marL="0" indent="0">
              <a:spcBef>
                <a:spcPts val="0"/>
              </a:spcBef>
              <a:buNone/>
            </a:pPr>
            <a:endParaRPr lang="it-IT" sz="2000" dirty="0"/>
          </a:p>
          <a:p>
            <a:pPr marL="0" indent="0">
              <a:spcBef>
                <a:spcPts val="0"/>
              </a:spcBef>
              <a:buNone/>
            </a:pPr>
            <a:r>
              <a:rPr lang="it-IT" sz="2000" dirty="0" err="1"/>
              <a:t>…</a:t>
            </a:r>
            <a:r>
              <a:rPr lang="it-IT" sz="2000" dirty="0"/>
              <a:t>..Negli ultimi anni sono stati frequenti i casi di ragazzi molto giovani che sono stati importunati tramite i social network. Ritengo che sarebbe necessario uno stretto controllo da parte dei genitori, e che sarebbe meglio non pubblicare i propri dati personali</a:t>
            </a:r>
          </a:p>
          <a:p>
            <a:pPr marL="0" indent="0">
              <a:spcBef>
                <a:spcPts val="0"/>
              </a:spcBef>
              <a:buNone/>
            </a:pPr>
            <a:endParaRPr lang="it-IT" sz="2000" dirty="0"/>
          </a:p>
          <a:p>
            <a:pPr marL="0" indent="0">
              <a:spcBef>
                <a:spcPts val="0"/>
              </a:spcBef>
              <a:buNone/>
            </a:pPr>
            <a:endParaRPr lang="it-IT" sz="2000" dirty="0"/>
          </a:p>
          <a:p>
            <a:pPr marL="0" indent="0">
              <a:spcBef>
                <a:spcPts val="0"/>
              </a:spcBef>
              <a:buNone/>
            </a:pPr>
            <a:r>
              <a:rPr lang="it-IT" sz="2286" dirty="0"/>
              <a:t>-METTI I NUMERI DA </a:t>
            </a:r>
            <a:r>
              <a:rPr lang="it-IT" sz="2286" dirty="0" err="1"/>
              <a:t>1</a:t>
            </a:r>
            <a:r>
              <a:rPr lang="it-IT" sz="2286" dirty="0"/>
              <a:t> A </a:t>
            </a:r>
            <a:r>
              <a:rPr lang="it-IT" sz="2286" dirty="0" err="1"/>
              <a:t>6</a:t>
            </a:r>
            <a:r>
              <a:rPr lang="it-IT" sz="2286" dirty="0"/>
              <a:t>  NEGLI SPAZI A FIANCO DEGLI SPUNTI PER IL TEMA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2286" dirty="0"/>
              <a:t>-INIZIA A CERCARE UNA POSSIBILE INTRODUZIONE, OSSIA UNA SEQUENZA CHE AFFRONTI L’ARGOMENTO IN MODO GENERALE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2286" dirty="0"/>
              <a:t>-CERCA POI DELLE SEQUENZE CHE SI LEGHINO TRA </a:t>
            </a:r>
            <a:r>
              <a:rPr lang="it-IT" sz="2286" dirty="0" err="1"/>
              <a:t>DI</a:t>
            </a:r>
            <a:r>
              <a:rPr lang="it-IT" sz="2286" dirty="0"/>
              <a:t> LORO, ED INIZIA A DISPORLE UNA DOPO L’ALTRA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646238"/>
          </a:xfrm>
        </p:spPr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L’ESPANSIONE DELLE IDEE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066800"/>
            <a:ext cx="8686800" cy="579120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it-IT" dirty="0"/>
              <a:t>        </a:t>
            </a:r>
            <a:r>
              <a:rPr lang="it-IT" sz="3789" dirty="0"/>
              <a:t>Una volta fissata la scaletta, occorre </a:t>
            </a:r>
            <a:r>
              <a:rPr lang="it-IT" sz="3789" b="1" dirty="0">
                <a:solidFill>
                  <a:srgbClr val="FF0000"/>
                </a:solidFill>
              </a:rPr>
              <a:t>trasformare ogni idea in un piccolo testo</a:t>
            </a:r>
            <a:r>
              <a:rPr lang="it-IT" sz="3789" dirty="0"/>
              <a:t>.</a:t>
            </a:r>
          </a:p>
          <a:p>
            <a:pPr>
              <a:buNone/>
            </a:pPr>
            <a:r>
              <a:rPr lang="it-IT" sz="3789" dirty="0"/>
              <a:t>       Il tema sarà il risultato dell’unione di questi brevi testi, dunque devi tener presenti alcuni accorgimenti:</a:t>
            </a:r>
          </a:p>
          <a:p>
            <a:pPr>
              <a:buNone/>
            </a:pPr>
            <a:endParaRPr lang="it-IT" sz="3789" dirty="0"/>
          </a:p>
          <a:p>
            <a:pPr lvl="0"/>
            <a:r>
              <a:rPr lang="it-IT" sz="3789" dirty="0">
                <a:solidFill>
                  <a:srgbClr val="FF0000"/>
                </a:solidFill>
              </a:rPr>
              <a:t>La prima idea </a:t>
            </a:r>
            <a:r>
              <a:rPr lang="it-IT" sz="3789" dirty="0"/>
              <a:t>che devi sviluppare è </a:t>
            </a:r>
            <a:r>
              <a:rPr lang="it-IT" sz="3789" dirty="0">
                <a:solidFill>
                  <a:srgbClr val="FF0000"/>
                </a:solidFill>
              </a:rPr>
              <a:t>quella introduttiva </a:t>
            </a:r>
            <a:r>
              <a:rPr lang="it-IT" sz="3789" dirty="0"/>
              <a:t>(</a:t>
            </a:r>
            <a:r>
              <a:rPr lang="it-IT" sz="3789" b="1" dirty="0"/>
              <a:t>l’introduzione</a:t>
            </a:r>
            <a:r>
              <a:rPr lang="it-IT" sz="3789" dirty="0"/>
              <a:t>). Di solito questa idea deve trasformarsi in un testo corto, </a:t>
            </a:r>
            <a:r>
              <a:rPr lang="it-IT" sz="3789" b="1" dirty="0"/>
              <a:t>di due o tre righe al massimo</a:t>
            </a:r>
            <a:r>
              <a:rPr lang="it-IT" sz="3789" dirty="0"/>
              <a:t>.</a:t>
            </a:r>
          </a:p>
          <a:p>
            <a:pPr lvl="0"/>
            <a:r>
              <a:rPr lang="it-IT" sz="3789" b="1" dirty="0">
                <a:solidFill>
                  <a:srgbClr val="FF0000"/>
                </a:solidFill>
              </a:rPr>
              <a:t>Le idee successive</a:t>
            </a:r>
            <a:r>
              <a:rPr lang="it-IT" sz="3789" dirty="0">
                <a:solidFill>
                  <a:srgbClr val="FF0000"/>
                </a:solidFill>
              </a:rPr>
              <a:t> </a:t>
            </a:r>
            <a:r>
              <a:rPr lang="it-IT" sz="3789" dirty="0"/>
              <a:t>devono avere tutte una certa ampiezza (non troppo corte, non troppo lunghe). Ognuna dovrebbe essere svolta nello spazio compreso </a:t>
            </a:r>
            <a:r>
              <a:rPr lang="it-IT" sz="3789" b="1" dirty="0">
                <a:solidFill>
                  <a:srgbClr val="FF0000"/>
                </a:solidFill>
              </a:rPr>
              <a:t>tra le </a:t>
            </a:r>
            <a:r>
              <a:rPr lang="it-IT" sz="3789" b="1" dirty="0" err="1">
                <a:solidFill>
                  <a:srgbClr val="FF0000"/>
                </a:solidFill>
              </a:rPr>
              <a:t>5</a:t>
            </a:r>
            <a:r>
              <a:rPr lang="it-IT" sz="3789" b="1" dirty="0">
                <a:solidFill>
                  <a:srgbClr val="FF0000"/>
                </a:solidFill>
              </a:rPr>
              <a:t> e le 10 righe</a:t>
            </a:r>
            <a:r>
              <a:rPr lang="it-IT" sz="3789" dirty="0">
                <a:solidFill>
                  <a:srgbClr val="FF0000"/>
                </a:solidFill>
              </a:rPr>
              <a:t>)</a:t>
            </a:r>
          </a:p>
          <a:p>
            <a:pPr lvl="0"/>
            <a:r>
              <a:rPr lang="it-IT" sz="3789" dirty="0"/>
              <a:t>Ogni idea della scaletta deve iniziare con </a:t>
            </a:r>
            <a:r>
              <a:rPr lang="it-IT" sz="3789" b="1" dirty="0">
                <a:solidFill>
                  <a:srgbClr val="FF0000"/>
                </a:solidFill>
              </a:rPr>
              <a:t>un capoverso</a:t>
            </a:r>
            <a:r>
              <a:rPr lang="it-IT" sz="3789" dirty="0"/>
              <a:t>, ossia con </a:t>
            </a:r>
            <a:r>
              <a:rPr lang="it-IT" sz="3789" dirty="0">
                <a:solidFill>
                  <a:srgbClr val="FF0000"/>
                </a:solidFill>
              </a:rPr>
              <a:t>una frase chiave </a:t>
            </a:r>
            <a:r>
              <a:rPr lang="it-IT" sz="3789" dirty="0"/>
              <a:t>che introduca l’argomento o che faccia da raccordo con ciò che è stato scritto prima (</a:t>
            </a:r>
            <a:r>
              <a:rPr lang="it-IT" sz="3789" b="1" i="1" dirty="0"/>
              <a:t>Per iniziare, Come primo aspetto, In aggiunta a ciò, Un altro aspetto da considerare, Infine, Concludendo...</a:t>
            </a:r>
            <a:r>
              <a:rPr lang="it-IT" sz="3789" dirty="0"/>
              <a:t>)</a:t>
            </a:r>
          </a:p>
          <a:p>
            <a:pPr lvl="0"/>
            <a:r>
              <a:rPr lang="it-IT" sz="3789" dirty="0"/>
              <a:t>Ogni singolo testo che compone il tema deve essere coeso e coerente; devi dunque </a:t>
            </a:r>
            <a:r>
              <a:rPr lang="it-IT" sz="3789" dirty="0">
                <a:solidFill>
                  <a:srgbClr val="FF0000"/>
                </a:solidFill>
              </a:rPr>
              <a:t>utilizzare gli elementi di raccordo </a:t>
            </a:r>
            <a:r>
              <a:rPr lang="it-IT" sz="3789" dirty="0"/>
              <a:t>detti </a:t>
            </a:r>
            <a:r>
              <a:rPr lang="it-IT" sz="3789" b="1" dirty="0"/>
              <a:t>connettivi</a:t>
            </a:r>
            <a:r>
              <a:rPr lang="it-IT" sz="3789" dirty="0"/>
              <a:t> (</a:t>
            </a:r>
            <a:r>
              <a:rPr lang="it-IT" sz="3789" b="1" i="1" dirty="0"/>
              <a:t>dunque, perciò, quindi, cioè, </a:t>
            </a:r>
            <a:r>
              <a:rPr lang="it-IT" sz="3789" b="1" i="1" dirty="0" err="1"/>
              <a:t>infatti</a:t>
            </a:r>
            <a:r>
              <a:rPr lang="it-IT" sz="3789" b="1" dirty="0" err="1"/>
              <a:t>…</a:t>
            </a:r>
            <a:r>
              <a:rPr lang="it-IT" sz="3789" b="1" dirty="0"/>
              <a:t>).</a:t>
            </a:r>
            <a:r>
              <a:rPr lang="it-IT" sz="3789" dirty="0"/>
              <a:t> Se rileggendo il tema vedi che mancano questi elementi devi inserirli nella sede opportuna.</a:t>
            </a:r>
          </a:p>
          <a:p>
            <a:pPr lvl="0"/>
            <a:r>
              <a:rPr lang="it-IT" sz="3789" dirty="0"/>
              <a:t>Tutte le idee individuate nella scaletta devono avere </a:t>
            </a:r>
            <a:r>
              <a:rPr lang="it-IT" sz="3789" b="1" dirty="0">
                <a:solidFill>
                  <a:srgbClr val="FF0000"/>
                </a:solidFill>
              </a:rPr>
              <a:t>attinenza con la traccia</a:t>
            </a:r>
            <a:r>
              <a:rPr lang="it-IT" sz="3789" dirty="0"/>
              <a:t>.</a:t>
            </a:r>
          </a:p>
          <a:p>
            <a:pPr lvl="0"/>
            <a:r>
              <a:rPr lang="it-IT" sz="3789" b="1" dirty="0">
                <a:solidFill>
                  <a:srgbClr val="FF0000"/>
                </a:solidFill>
              </a:rPr>
              <a:t>Non</a:t>
            </a:r>
            <a:r>
              <a:rPr lang="it-IT" sz="3789" dirty="0"/>
              <a:t> ci devono essere </a:t>
            </a:r>
            <a:r>
              <a:rPr lang="it-IT" sz="3789" b="1" dirty="0">
                <a:solidFill>
                  <a:srgbClr val="FF0000"/>
                </a:solidFill>
              </a:rPr>
              <a:t>ripetizioni, discorsi diretti, </a:t>
            </a:r>
            <a:r>
              <a:rPr lang="it-IT" sz="3789" b="1" dirty="0" err="1">
                <a:solidFill>
                  <a:srgbClr val="FF0000"/>
                </a:solidFill>
              </a:rPr>
              <a:t>elenchi</a:t>
            </a:r>
            <a:r>
              <a:rPr lang="it-IT" sz="3789" b="1" dirty="0" err="1"/>
              <a:t>…</a:t>
            </a:r>
            <a:endParaRPr lang="it-IT" sz="3789" dirty="0"/>
          </a:p>
          <a:p>
            <a:pPr lvl="0"/>
            <a:r>
              <a:rPr lang="it-IT" sz="3789" dirty="0"/>
              <a:t>Il tema deve sempre terminare con </a:t>
            </a:r>
            <a:r>
              <a:rPr lang="it-IT" sz="3789" b="1" i="1" dirty="0">
                <a:solidFill>
                  <a:srgbClr val="FF0000"/>
                </a:solidFill>
              </a:rPr>
              <a:t>una conclusione</a:t>
            </a:r>
            <a:r>
              <a:rPr lang="it-IT" sz="3789" dirty="0"/>
              <a:t>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L’INTRODUZIONE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059362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it-IT" sz="3789" b="1" dirty="0">
                <a:solidFill>
                  <a:srgbClr val="FF0000"/>
                </a:solidFill>
              </a:rPr>
              <a:t>      La prima parte del tema non deve entrare nel vivo della trattazione, ma essere più generica</a:t>
            </a:r>
            <a:r>
              <a:rPr lang="it-IT" sz="3789" dirty="0"/>
              <a:t>, introduttiva all’argomento che verrà affrontato nello specifico più avanti. </a:t>
            </a:r>
          </a:p>
          <a:p>
            <a:pPr>
              <a:buNone/>
            </a:pPr>
            <a:endParaRPr lang="it-IT" sz="3789" dirty="0"/>
          </a:p>
          <a:p>
            <a:pPr>
              <a:buNone/>
            </a:pPr>
            <a:r>
              <a:rPr lang="it-IT" sz="3789" dirty="0"/>
              <a:t>       Ad esempio se le idee che hai selezionato sul tema </a:t>
            </a:r>
            <a:r>
              <a:rPr lang="it-IT" sz="3789" i="1" u="sng" dirty="0"/>
              <a:t>Gli animali domestici </a:t>
            </a:r>
            <a:r>
              <a:rPr lang="it-IT" sz="3789" dirty="0"/>
              <a:t>fossero:</a:t>
            </a:r>
          </a:p>
          <a:p>
            <a:pPr lvl="0"/>
            <a:r>
              <a:rPr lang="it-IT" sz="3789" dirty="0"/>
              <a:t>gli animali che preferisco sono il cane e il gatto</a:t>
            </a:r>
          </a:p>
          <a:p>
            <a:pPr lvl="0"/>
            <a:r>
              <a:rPr lang="it-IT" sz="3789" dirty="0"/>
              <a:t>gli animali domestici sono di compagnia per le persone sole</a:t>
            </a:r>
          </a:p>
          <a:p>
            <a:pPr lvl="0"/>
            <a:r>
              <a:rPr lang="it-IT" sz="3789" dirty="0"/>
              <a:t>non ho mai avuto la fortuna di avere un animale in casa ma lo vorrei</a:t>
            </a:r>
          </a:p>
          <a:p>
            <a:pPr lvl="0"/>
            <a:r>
              <a:rPr lang="it-IT" sz="3789" dirty="0"/>
              <a:t>gli animali domestici sono da sempre un valido sostegno per l’uomo</a:t>
            </a:r>
          </a:p>
          <a:p>
            <a:pPr>
              <a:buNone/>
            </a:pPr>
            <a:r>
              <a:rPr lang="it-IT" sz="3789" dirty="0"/>
              <a:t>     </a:t>
            </a:r>
          </a:p>
          <a:p>
            <a:pPr>
              <a:buNone/>
            </a:pPr>
            <a:r>
              <a:rPr lang="it-IT" sz="3789" dirty="0"/>
              <a:t>      Tra queste l’idea da cui iniziare dovrebbe essere </a:t>
            </a:r>
            <a:r>
              <a:rPr lang="it-IT" sz="3789" b="1" dirty="0"/>
              <a:t>la più generale</a:t>
            </a:r>
            <a:r>
              <a:rPr lang="it-IT" sz="3789" dirty="0"/>
              <a:t>, quella cioè che aiuta ad introdurre l’argomento, e </a:t>
            </a:r>
            <a:r>
              <a:rPr lang="it-IT" sz="3789" dirty="0" err="1"/>
              <a:t>dunque………………………………………………………</a:t>
            </a:r>
            <a:r>
              <a:rPr lang="it-IT" sz="3789" dirty="0"/>
              <a:t>..</a:t>
            </a:r>
          </a:p>
          <a:p>
            <a:pPr>
              <a:buNone/>
            </a:pPr>
            <a:r>
              <a:rPr lang="it-IT" sz="3789" dirty="0"/>
              <a:t>       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it-IT" dirty="0"/>
              <a:t>      Se nessuna delle idee della scaletta è adatta all’introduzione, allora dovrai formularla, perché </a:t>
            </a:r>
            <a:r>
              <a:rPr lang="it-IT" b="1" dirty="0">
                <a:solidFill>
                  <a:srgbClr val="FF0000"/>
                </a:solidFill>
              </a:rPr>
              <a:t>ogni tema deve necessariamente averne una!</a:t>
            </a:r>
          </a:p>
          <a:p>
            <a:pPr>
              <a:buNone/>
            </a:pPr>
            <a:r>
              <a:rPr lang="it-IT" dirty="0"/>
              <a:t>L’introduzione solitamente:</a:t>
            </a:r>
          </a:p>
          <a:p>
            <a:pPr lvl="0"/>
            <a:r>
              <a:rPr lang="it-IT" b="1" dirty="0">
                <a:solidFill>
                  <a:srgbClr val="FF0000"/>
                </a:solidFill>
              </a:rPr>
              <a:t>si rifà al titolo del tema</a:t>
            </a:r>
            <a:r>
              <a:rPr lang="it-IT" dirty="0"/>
              <a:t>, solitamente prendendo alcune parole o concetti chiave da esso</a:t>
            </a:r>
          </a:p>
          <a:p>
            <a:pPr lvl="0"/>
            <a:r>
              <a:rPr lang="it-IT" b="1" dirty="0">
                <a:solidFill>
                  <a:srgbClr val="FF0000"/>
                </a:solidFill>
              </a:rPr>
              <a:t>contiene idee generali sull’argomento</a:t>
            </a:r>
          </a:p>
          <a:p>
            <a:pPr>
              <a:buNone/>
            </a:pPr>
            <a:endParaRPr lang="it-IT" dirty="0"/>
          </a:p>
          <a:p>
            <a:pPr>
              <a:buNone/>
            </a:pPr>
            <a:r>
              <a:rPr lang="it-IT" dirty="0"/>
              <a:t>Se la traccia fosse </a:t>
            </a:r>
            <a:r>
              <a:rPr lang="it-IT" i="1" u="sng" dirty="0"/>
              <a:t>Il valore dell’amicizia</a:t>
            </a:r>
            <a:r>
              <a:rPr lang="it-IT" i="1" dirty="0"/>
              <a:t>,  </a:t>
            </a:r>
            <a:r>
              <a:rPr lang="it-IT" dirty="0"/>
              <a:t>l’introduzione non sarebbe:</a:t>
            </a:r>
          </a:p>
          <a:p>
            <a:pPr>
              <a:buNone/>
            </a:pPr>
            <a:endParaRPr lang="it-IT" i="1" dirty="0"/>
          </a:p>
          <a:p>
            <a:pPr>
              <a:buNone/>
            </a:pPr>
            <a:r>
              <a:rPr lang="it-IT" i="1" dirty="0"/>
              <a:t>Il mio migliore amico è Giovanni, un ragazzo di dieci anni che ho conosciuto al mare</a:t>
            </a:r>
            <a:endParaRPr lang="it-IT" dirty="0"/>
          </a:p>
          <a:p>
            <a:pPr>
              <a:buNone/>
            </a:pPr>
            <a:r>
              <a:rPr lang="it-IT" dirty="0"/>
              <a:t>								ma </a:t>
            </a:r>
          </a:p>
          <a:p>
            <a:pPr>
              <a:buNone/>
            </a:pPr>
            <a:r>
              <a:rPr lang="it-IT" i="1" dirty="0"/>
              <a:t>Fra i molti valori che aiutano l’uomo ad affrontare le difficoltà della vita, senza dubbio uno dei più solidi è l’amicizia. 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ESERCITATI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Prova a scrivere un’introduzione per la seguente tracce:</a:t>
            </a:r>
          </a:p>
          <a:p>
            <a:pPr>
              <a:buNone/>
            </a:pPr>
            <a:endParaRPr lang="it-IT" dirty="0"/>
          </a:p>
          <a:p>
            <a:pPr>
              <a:buNone/>
            </a:pPr>
            <a:r>
              <a:rPr lang="it-IT" dirty="0"/>
              <a:t>    </a:t>
            </a:r>
            <a:r>
              <a:rPr lang="it-IT" b="1" dirty="0"/>
              <a:t>“</a:t>
            </a:r>
            <a:r>
              <a:rPr lang="it-IT" b="1" i="1" dirty="0"/>
              <a:t>Descrivi la tua famiglia, mettendo in risalto le caratteristiche fisiche e caratteriali dei suoi componenti”</a:t>
            </a:r>
          </a:p>
          <a:p>
            <a:pPr>
              <a:buNone/>
            </a:pPr>
            <a:endParaRPr lang="it-IT" i="1" dirty="0"/>
          </a:p>
          <a:p>
            <a:pPr>
              <a:buNone/>
            </a:pPr>
            <a:r>
              <a:rPr lang="it-IT" dirty="0"/>
              <a:t>    Ricorda: prima di iniziare a descrivere la tua famiglia, cerca di scrivere due o tre righe introduttive sulla famiglia in generale!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LA CONCLUSIONE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La conclusione deve </a:t>
            </a:r>
            <a:r>
              <a:rPr lang="it-IT" dirty="0">
                <a:solidFill>
                  <a:srgbClr val="FF0000"/>
                </a:solidFill>
              </a:rPr>
              <a:t>tirare le somme del discorso</a:t>
            </a:r>
            <a:r>
              <a:rPr lang="it-IT" dirty="0"/>
              <a:t>, perché il tema non può concludersi nel vivo della trattazione</a:t>
            </a:r>
          </a:p>
          <a:p>
            <a:r>
              <a:rPr lang="it-IT" dirty="0"/>
              <a:t>Deve avere </a:t>
            </a:r>
            <a:r>
              <a:rPr lang="it-IT" dirty="0">
                <a:solidFill>
                  <a:srgbClr val="FF0000"/>
                </a:solidFill>
              </a:rPr>
              <a:t>un’ampiezza simile all’introduzione </a:t>
            </a:r>
            <a:r>
              <a:rPr lang="it-IT" dirty="0"/>
              <a:t>(dalle </a:t>
            </a:r>
            <a:r>
              <a:rPr lang="it-IT" dirty="0" err="1"/>
              <a:t>2</a:t>
            </a:r>
            <a:r>
              <a:rPr lang="it-IT" dirty="0"/>
              <a:t> alle </a:t>
            </a:r>
            <a:r>
              <a:rPr lang="it-IT" dirty="0" err="1"/>
              <a:t>5</a:t>
            </a:r>
            <a:r>
              <a:rPr lang="it-IT" dirty="0"/>
              <a:t> righe)</a:t>
            </a:r>
          </a:p>
          <a:p>
            <a:r>
              <a:rPr lang="it-IT" dirty="0"/>
              <a:t>Può essere </a:t>
            </a:r>
            <a:r>
              <a:rPr lang="it-IT" dirty="0">
                <a:solidFill>
                  <a:srgbClr val="FF0000"/>
                </a:solidFill>
              </a:rPr>
              <a:t>introdotta</a:t>
            </a:r>
            <a:r>
              <a:rPr lang="it-IT" dirty="0"/>
              <a:t> dalle locuzioni: </a:t>
            </a:r>
            <a:r>
              <a:rPr lang="it-IT" i="1" dirty="0">
                <a:solidFill>
                  <a:srgbClr val="FF0000"/>
                </a:solidFill>
              </a:rPr>
              <a:t>Concludendo, Per finire, In </a:t>
            </a:r>
            <a:r>
              <a:rPr lang="it-IT" i="1" dirty="0" err="1">
                <a:solidFill>
                  <a:srgbClr val="FF0000"/>
                </a:solidFill>
              </a:rPr>
              <a:t>conclusione…</a:t>
            </a:r>
            <a:endParaRPr lang="it-IT" i="1" dirty="0">
              <a:solidFill>
                <a:srgbClr val="FF0000"/>
              </a:solidFill>
            </a:endParaRPr>
          </a:p>
          <a:p>
            <a:r>
              <a:rPr lang="it-IT" i="1" dirty="0"/>
              <a:t>Deve contenere </a:t>
            </a:r>
            <a:r>
              <a:rPr lang="it-IT" i="1" dirty="0">
                <a:solidFill>
                  <a:srgbClr val="FF0000"/>
                </a:solidFill>
              </a:rPr>
              <a:t>le riflessioni finali</a:t>
            </a:r>
            <a:r>
              <a:rPr lang="it-IT" i="1" dirty="0"/>
              <a:t>, che riepilogano e concludono  il discorso </a:t>
            </a:r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UN ESEMPIO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/>
              <a:t>Nella traccia “</a:t>
            </a:r>
            <a:r>
              <a:rPr lang="it-IT" i="1" dirty="0"/>
              <a:t>I giovani e la droga”, </a:t>
            </a:r>
            <a:r>
              <a:rPr lang="it-IT" dirty="0"/>
              <a:t>una conclusione possibile sarebbe:</a:t>
            </a:r>
          </a:p>
          <a:p>
            <a:endParaRPr lang="it-IT" dirty="0"/>
          </a:p>
          <a:p>
            <a:pPr>
              <a:buNone/>
            </a:pPr>
            <a:r>
              <a:rPr lang="it-IT" dirty="0"/>
              <a:t>    Concludendo si può affermare che  a spingere i giovani a far uso di sostanze stupefacenti, sia molto spesso il vuoto che li circonda e la disinformazione sui pericoli delle droghe; sarebbe pertanto opportuno che a casa e a scuola ci fosse maggiore attenzione ai disagi dei ragazzi e più spazio al dialogo tra </a:t>
            </a:r>
            <a:r>
              <a:rPr lang="it-IT"/>
              <a:t>le generazioni.</a:t>
            </a: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1322</Words>
  <Application>Microsoft Office PowerPoint</Application>
  <PresentationFormat>Presentazione su schermo (4:3)</PresentationFormat>
  <Paragraphs>118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8" baseType="lpstr">
      <vt:lpstr>Arial</vt:lpstr>
      <vt:lpstr>Calibri</vt:lpstr>
      <vt:lpstr>Tema di Office</vt:lpstr>
      <vt:lpstr>SCRIVERE UN TEMA</vt:lpstr>
      <vt:lpstr>SI PARTE DA TITOLO </vt:lpstr>
      <vt:lpstr>ESERCITATI</vt:lpstr>
      <vt:lpstr>LA RICERCA DELLE IDEE</vt:lpstr>
      <vt:lpstr>UN ESEMPIO</vt:lpstr>
      <vt:lpstr>ESERCITATI</vt:lpstr>
      <vt:lpstr>RIORDINARE LE IDEE</vt:lpstr>
      <vt:lpstr>LA SCALETTA</vt:lpstr>
      <vt:lpstr>ESERCITATI</vt:lpstr>
      <vt:lpstr>L’ESPANSIONE DELLE IDEE</vt:lpstr>
      <vt:lpstr>L’INTRODUZIONE</vt:lpstr>
      <vt:lpstr>Presentazione standard di PowerPoint</vt:lpstr>
      <vt:lpstr>ESERCITATI</vt:lpstr>
      <vt:lpstr>LA CONCLUSIONE</vt:lpstr>
      <vt:lpstr>UN ESEMPIO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SCRIVERE UN BUON TEMA</dc:title>
  <dc:creator>Emanuela</dc:creator>
  <cp:lastModifiedBy>emanuela amici</cp:lastModifiedBy>
  <cp:revision>18</cp:revision>
  <dcterms:created xsi:type="dcterms:W3CDTF">2012-09-11T12:55:03Z</dcterms:created>
  <dcterms:modified xsi:type="dcterms:W3CDTF">2019-09-22T10:06:57Z</dcterms:modified>
</cp:coreProperties>
</file>